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5.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6.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7.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8.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10.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1.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12.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14.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15.xml" ContentType="application/vnd.openxmlformats-officedocument.theme+xml"/>
  <Override PartName="/ppt/slideLayouts/slideLayout180.xml" ContentType="application/vnd.openxmlformats-officedocument.presentationml.slideLayout+xml"/>
  <Override PartName="/ppt/theme/theme16.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63" r:id="rId5"/>
    <p:sldMasterId id="2147483665" r:id="rId6"/>
    <p:sldMasterId id="2147483661" r:id="rId7"/>
    <p:sldMasterId id="2147483694" r:id="rId8"/>
    <p:sldMasterId id="2147483720" r:id="rId9"/>
    <p:sldMasterId id="2147483728" r:id="rId10"/>
    <p:sldMasterId id="2147483751" r:id="rId11"/>
    <p:sldMasterId id="2147483840" r:id="rId12"/>
    <p:sldMasterId id="2147483853" r:id="rId13"/>
    <p:sldMasterId id="2147483874" r:id="rId14"/>
    <p:sldMasterId id="2147483887" r:id="rId15"/>
    <p:sldMasterId id="2147483904" r:id="rId16"/>
    <p:sldMasterId id="2147483919" r:id="rId17"/>
    <p:sldMasterId id="2147483940" r:id="rId18"/>
    <p:sldMasterId id="2147483957" r:id="rId19"/>
    <p:sldMasterId id="2147483959" r:id="rId20"/>
  </p:sldMasterIdLst>
  <p:notesMasterIdLst>
    <p:notesMasterId r:id="rId120"/>
  </p:notesMasterIdLst>
  <p:handoutMasterIdLst>
    <p:handoutMasterId r:id="rId121"/>
  </p:handoutMasterIdLst>
  <p:sldIdLst>
    <p:sldId id="3635" r:id="rId21"/>
    <p:sldId id="3636" r:id="rId22"/>
    <p:sldId id="509" r:id="rId23"/>
    <p:sldId id="1720" r:id="rId24"/>
    <p:sldId id="282" r:id="rId25"/>
    <p:sldId id="3637" r:id="rId26"/>
    <p:sldId id="1726" r:id="rId27"/>
    <p:sldId id="3638" r:id="rId28"/>
    <p:sldId id="3639" r:id="rId29"/>
    <p:sldId id="510" r:id="rId30"/>
    <p:sldId id="480" r:id="rId31"/>
    <p:sldId id="481" r:id="rId32"/>
    <p:sldId id="464" r:id="rId33"/>
    <p:sldId id="547" r:id="rId34"/>
    <p:sldId id="3648" r:id="rId35"/>
    <p:sldId id="568" r:id="rId36"/>
    <p:sldId id="485" r:id="rId37"/>
    <p:sldId id="296" r:id="rId38"/>
    <p:sldId id="297" r:id="rId39"/>
    <p:sldId id="298" r:id="rId40"/>
    <p:sldId id="293" r:id="rId41"/>
    <p:sldId id="292" r:id="rId42"/>
    <p:sldId id="484" r:id="rId43"/>
    <p:sldId id="3645" r:id="rId44"/>
    <p:sldId id="3649" r:id="rId45"/>
    <p:sldId id="1722" r:id="rId46"/>
    <p:sldId id="1728" r:id="rId47"/>
    <p:sldId id="3646" r:id="rId48"/>
    <p:sldId id="3643" r:id="rId49"/>
    <p:sldId id="3650" r:id="rId50"/>
    <p:sldId id="3653" r:id="rId51"/>
    <p:sldId id="3652" r:id="rId52"/>
    <p:sldId id="3651" r:id="rId53"/>
    <p:sldId id="3642" r:id="rId54"/>
    <p:sldId id="487" r:id="rId55"/>
    <p:sldId id="526" r:id="rId56"/>
    <p:sldId id="488" r:id="rId57"/>
    <p:sldId id="489" r:id="rId58"/>
    <p:sldId id="490" r:id="rId59"/>
    <p:sldId id="491" r:id="rId60"/>
    <p:sldId id="492" r:id="rId61"/>
    <p:sldId id="493" r:id="rId62"/>
    <p:sldId id="527" r:id="rId63"/>
    <p:sldId id="528" r:id="rId64"/>
    <p:sldId id="3655" r:id="rId65"/>
    <p:sldId id="278" r:id="rId66"/>
    <p:sldId id="3656" r:id="rId67"/>
    <p:sldId id="496" r:id="rId68"/>
    <p:sldId id="3654" r:id="rId69"/>
    <p:sldId id="548" r:id="rId70"/>
    <p:sldId id="530" r:id="rId71"/>
    <p:sldId id="516" r:id="rId72"/>
    <p:sldId id="3658" r:id="rId73"/>
    <p:sldId id="3657" r:id="rId74"/>
    <p:sldId id="550" r:id="rId75"/>
    <p:sldId id="552" r:id="rId76"/>
    <p:sldId id="551" r:id="rId77"/>
    <p:sldId id="319" r:id="rId78"/>
    <p:sldId id="318" r:id="rId79"/>
    <p:sldId id="320" r:id="rId80"/>
    <p:sldId id="311" r:id="rId81"/>
    <p:sldId id="529" r:id="rId82"/>
    <p:sldId id="331" r:id="rId83"/>
    <p:sldId id="518" r:id="rId84"/>
    <p:sldId id="553" r:id="rId85"/>
    <p:sldId id="554" r:id="rId86"/>
    <p:sldId id="307" r:id="rId87"/>
    <p:sldId id="329" r:id="rId88"/>
    <p:sldId id="332" r:id="rId89"/>
    <p:sldId id="333" r:id="rId90"/>
    <p:sldId id="334" r:id="rId91"/>
    <p:sldId id="301" r:id="rId92"/>
    <p:sldId id="517" r:id="rId93"/>
    <p:sldId id="555" r:id="rId94"/>
    <p:sldId id="556" r:id="rId95"/>
    <p:sldId id="532" r:id="rId96"/>
    <p:sldId id="557" r:id="rId97"/>
    <p:sldId id="559" r:id="rId98"/>
    <p:sldId id="567" r:id="rId99"/>
    <p:sldId id="286" r:id="rId100"/>
    <p:sldId id="310" r:id="rId101"/>
    <p:sldId id="315" r:id="rId102"/>
    <p:sldId id="312" r:id="rId103"/>
    <p:sldId id="313" r:id="rId104"/>
    <p:sldId id="314" r:id="rId105"/>
    <p:sldId id="317" r:id="rId106"/>
    <p:sldId id="558" r:id="rId107"/>
    <p:sldId id="560" r:id="rId108"/>
    <p:sldId id="561" r:id="rId109"/>
    <p:sldId id="562" r:id="rId110"/>
    <p:sldId id="563" r:id="rId111"/>
    <p:sldId id="564" r:id="rId112"/>
    <p:sldId id="565" r:id="rId113"/>
    <p:sldId id="325" r:id="rId114"/>
    <p:sldId id="322" r:id="rId115"/>
    <p:sldId id="327" r:id="rId116"/>
    <p:sldId id="328" r:id="rId117"/>
    <p:sldId id="435" r:id="rId118"/>
    <p:sldId id="281" r:id="rId1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mp; Intro" id="{0C682E15-2E16-4A71-9152-67FB457BC042}">
          <p14:sldIdLst>
            <p14:sldId id="3635"/>
            <p14:sldId id="3636"/>
            <p14:sldId id="509"/>
          </p14:sldIdLst>
        </p14:section>
        <p14:section name="Defining Infrastructure As Code" id="{BC6F5B47-EA3C-4D15-B686-16D43370A53A}">
          <p14:sldIdLst>
            <p14:sldId id="1720"/>
            <p14:sldId id="282"/>
            <p14:sldId id="3637"/>
            <p14:sldId id="1726"/>
            <p14:sldId id="3638"/>
            <p14:sldId id="3639"/>
            <p14:sldId id="510"/>
          </p14:sldIdLst>
        </p14:section>
        <p14:section name="IaC Landscape Deeper References" id="{C4F0F06C-BD6A-4961-810F-9B23608294CF}">
          <p14:sldIdLst>
            <p14:sldId id="480"/>
            <p14:sldId id="481"/>
            <p14:sldId id="464"/>
            <p14:sldId id="547"/>
          </p14:sldIdLst>
        </p14:section>
        <p14:section name="Azure Resource Manager Overview" id="{8445B5D6-D758-41F5-AC59-10AB72CE39DB}">
          <p14:sldIdLst>
            <p14:sldId id="3648"/>
            <p14:sldId id="568"/>
            <p14:sldId id="485"/>
            <p14:sldId id="296"/>
            <p14:sldId id="297"/>
            <p14:sldId id="298"/>
            <p14:sldId id="293"/>
            <p14:sldId id="292"/>
            <p14:sldId id="484"/>
            <p14:sldId id="3645"/>
          </p14:sldIdLst>
        </p14:section>
        <p14:section name="Introducing ARM Templates with Bicep" id="{9AD85492-2B7A-4ED5-A97E-F18F093DA0B1}">
          <p14:sldIdLst>
            <p14:sldId id="3649"/>
            <p14:sldId id="1722"/>
            <p14:sldId id="1728"/>
            <p14:sldId id="3646"/>
            <p14:sldId id="3643"/>
            <p14:sldId id="3650"/>
            <p14:sldId id="3653"/>
            <p14:sldId id="3652"/>
            <p14:sldId id="3651"/>
            <p14:sldId id="3642"/>
          </p14:sldIdLst>
        </p14:section>
        <p14:section name="Bicep Template Samples" id="{303A96AB-98F4-4B05-BDC4-5434EB1F1A41}">
          <p14:sldIdLst>
            <p14:sldId id="487"/>
            <p14:sldId id="526"/>
            <p14:sldId id="488"/>
            <p14:sldId id="489"/>
            <p14:sldId id="490"/>
            <p14:sldId id="491"/>
            <p14:sldId id="492"/>
            <p14:sldId id="493"/>
            <p14:sldId id="527"/>
          </p14:sldIdLst>
        </p14:section>
        <p14:section name="Challenge 1" id="{0C7F2671-EA1D-42E1-AA47-9CCC2575AF1A}">
          <p14:sldIdLst>
            <p14:sldId id="528"/>
          </p14:sldIdLst>
        </p14:section>
        <p14:section name="Challenge 2 Lecture" id="{86B69997-91EB-4EDB-8BE1-76E64ABC57DD}">
          <p14:sldIdLst>
            <p14:sldId id="3655"/>
            <p14:sldId id="278"/>
            <p14:sldId id="3656"/>
            <p14:sldId id="496"/>
            <p14:sldId id="3654"/>
            <p14:sldId id="548"/>
            <p14:sldId id="530"/>
            <p14:sldId id="516"/>
            <p14:sldId id="3658"/>
            <p14:sldId id="3657"/>
          </p14:sldIdLst>
        </p14:section>
        <p14:section name="Challenge 3 Lecture - OLD ARM Hack Content" id="{BC96CE50-DE43-4436-83EE-BEF012198256}">
          <p14:sldIdLst>
            <p14:sldId id="550"/>
            <p14:sldId id="552"/>
            <p14:sldId id="551"/>
            <p14:sldId id="319"/>
            <p14:sldId id="318"/>
            <p14:sldId id="320"/>
            <p14:sldId id="311"/>
            <p14:sldId id="529"/>
            <p14:sldId id="331"/>
            <p14:sldId id="518"/>
            <p14:sldId id="553"/>
            <p14:sldId id="554"/>
            <p14:sldId id="307"/>
            <p14:sldId id="329"/>
            <p14:sldId id="332"/>
            <p14:sldId id="333"/>
            <p14:sldId id="334"/>
            <p14:sldId id="301"/>
            <p14:sldId id="517"/>
            <p14:sldId id="555"/>
            <p14:sldId id="556"/>
            <p14:sldId id="532"/>
            <p14:sldId id="557"/>
            <p14:sldId id="559"/>
            <p14:sldId id="567"/>
            <p14:sldId id="286"/>
            <p14:sldId id="310"/>
            <p14:sldId id="315"/>
            <p14:sldId id="312"/>
            <p14:sldId id="313"/>
            <p14:sldId id="314"/>
            <p14:sldId id="317"/>
            <p14:sldId id="558"/>
            <p14:sldId id="560"/>
            <p14:sldId id="561"/>
            <p14:sldId id="562"/>
            <p14:sldId id="563"/>
            <p14:sldId id="564"/>
            <p14:sldId id="565"/>
            <p14:sldId id="325"/>
            <p14:sldId id="322"/>
            <p14:sldId id="327"/>
            <p14:sldId id="328"/>
            <p14:sldId id="435"/>
            <p14:sldId id="281"/>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66669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9586D5-4FE4-47D9-A0FD-78C0FE0D11A4}" v="3" dt="2021-11-02T16:05:24.8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76" autoAdjust="0"/>
    <p:restoredTop sz="74725" autoAdjust="0"/>
  </p:normalViewPr>
  <p:slideViewPr>
    <p:cSldViewPr snapToGrid="0">
      <p:cViewPr varScale="1">
        <p:scale>
          <a:sx n="83" d="100"/>
          <a:sy n="83" d="100"/>
        </p:scale>
        <p:origin x="732" y="9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6.xml"/><Relationship Id="rId117" Type="http://schemas.openxmlformats.org/officeDocument/2006/relationships/slide" Target="slides/slide97.xml"/><Relationship Id="rId21" Type="http://schemas.openxmlformats.org/officeDocument/2006/relationships/slide" Target="slides/slide1.xml"/><Relationship Id="rId42" Type="http://schemas.openxmlformats.org/officeDocument/2006/relationships/slide" Target="slides/slide22.xml"/><Relationship Id="rId47" Type="http://schemas.openxmlformats.org/officeDocument/2006/relationships/slide" Target="slides/slide27.xml"/><Relationship Id="rId63" Type="http://schemas.openxmlformats.org/officeDocument/2006/relationships/slide" Target="slides/slide43.xml"/><Relationship Id="rId68" Type="http://schemas.openxmlformats.org/officeDocument/2006/relationships/slide" Target="slides/slide48.xml"/><Relationship Id="rId84" Type="http://schemas.openxmlformats.org/officeDocument/2006/relationships/slide" Target="slides/slide64.xml"/><Relationship Id="rId89" Type="http://schemas.openxmlformats.org/officeDocument/2006/relationships/slide" Target="slides/slide69.xml"/><Relationship Id="rId112" Type="http://schemas.openxmlformats.org/officeDocument/2006/relationships/slide" Target="slides/slide92.xml"/><Relationship Id="rId16" Type="http://schemas.openxmlformats.org/officeDocument/2006/relationships/slideMaster" Target="slideMasters/slideMaster13.xml"/><Relationship Id="rId107" Type="http://schemas.openxmlformats.org/officeDocument/2006/relationships/slide" Target="slides/slide87.xml"/><Relationship Id="rId11" Type="http://schemas.openxmlformats.org/officeDocument/2006/relationships/slideMaster" Target="slideMasters/slideMaster8.xml"/><Relationship Id="rId32" Type="http://schemas.openxmlformats.org/officeDocument/2006/relationships/slide" Target="slides/slide12.xml"/><Relationship Id="rId37" Type="http://schemas.openxmlformats.org/officeDocument/2006/relationships/slide" Target="slides/slide17.xml"/><Relationship Id="rId53" Type="http://schemas.openxmlformats.org/officeDocument/2006/relationships/slide" Target="slides/slide33.xml"/><Relationship Id="rId58" Type="http://schemas.openxmlformats.org/officeDocument/2006/relationships/slide" Target="slides/slide38.xml"/><Relationship Id="rId74" Type="http://schemas.openxmlformats.org/officeDocument/2006/relationships/slide" Target="slides/slide54.xml"/><Relationship Id="rId79" Type="http://schemas.openxmlformats.org/officeDocument/2006/relationships/slide" Target="slides/slide59.xml"/><Relationship Id="rId102" Type="http://schemas.openxmlformats.org/officeDocument/2006/relationships/slide" Target="slides/slide82.xml"/><Relationship Id="rId123" Type="http://schemas.openxmlformats.org/officeDocument/2006/relationships/viewProps" Target="viewProps.xml"/><Relationship Id="rId5" Type="http://schemas.openxmlformats.org/officeDocument/2006/relationships/slideMaster" Target="slideMasters/slideMaster2.xml"/><Relationship Id="rId90" Type="http://schemas.openxmlformats.org/officeDocument/2006/relationships/slide" Target="slides/slide70.xml"/><Relationship Id="rId95" Type="http://schemas.openxmlformats.org/officeDocument/2006/relationships/slide" Target="slides/slide75.xml"/><Relationship Id="rId22" Type="http://schemas.openxmlformats.org/officeDocument/2006/relationships/slide" Target="slides/slide2.xml"/><Relationship Id="rId27" Type="http://schemas.openxmlformats.org/officeDocument/2006/relationships/slide" Target="slides/slide7.xml"/><Relationship Id="rId43" Type="http://schemas.openxmlformats.org/officeDocument/2006/relationships/slide" Target="slides/slide23.xml"/><Relationship Id="rId48" Type="http://schemas.openxmlformats.org/officeDocument/2006/relationships/slide" Target="slides/slide28.xml"/><Relationship Id="rId64" Type="http://schemas.openxmlformats.org/officeDocument/2006/relationships/slide" Target="slides/slide44.xml"/><Relationship Id="rId69" Type="http://schemas.openxmlformats.org/officeDocument/2006/relationships/slide" Target="slides/slide49.xml"/><Relationship Id="rId113" Type="http://schemas.openxmlformats.org/officeDocument/2006/relationships/slide" Target="slides/slide93.xml"/><Relationship Id="rId118" Type="http://schemas.openxmlformats.org/officeDocument/2006/relationships/slide" Target="slides/slide98.xml"/><Relationship Id="rId80" Type="http://schemas.openxmlformats.org/officeDocument/2006/relationships/slide" Target="slides/slide60.xml"/><Relationship Id="rId85" Type="http://schemas.openxmlformats.org/officeDocument/2006/relationships/slide" Target="slides/slide65.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33" Type="http://schemas.openxmlformats.org/officeDocument/2006/relationships/slide" Target="slides/slide13.xml"/><Relationship Id="rId38" Type="http://schemas.openxmlformats.org/officeDocument/2006/relationships/slide" Target="slides/slide18.xml"/><Relationship Id="rId59" Type="http://schemas.openxmlformats.org/officeDocument/2006/relationships/slide" Target="slides/slide39.xml"/><Relationship Id="rId103" Type="http://schemas.openxmlformats.org/officeDocument/2006/relationships/slide" Target="slides/slide83.xml"/><Relationship Id="rId108" Type="http://schemas.openxmlformats.org/officeDocument/2006/relationships/slide" Target="slides/slide88.xml"/><Relationship Id="rId124" Type="http://schemas.openxmlformats.org/officeDocument/2006/relationships/theme" Target="theme/theme1.xml"/><Relationship Id="rId54" Type="http://schemas.openxmlformats.org/officeDocument/2006/relationships/slide" Target="slides/slide34.xml"/><Relationship Id="rId70" Type="http://schemas.openxmlformats.org/officeDocument/2006/relationships/slide" Target="slides/slide50.xml"/><Relationship Id="rId75" Type="http://schemas.openxmlformats.org/officeDocument/2006/relationships/slide" Target="slides/slide55.xml"/><Relationship Id="rId91" Type="http://schemas.openxmlformats.org/officeDocument/2006/relationships/slide" Target="slides/slide71.xml"/><Relationship Id="rId96" Type="http://schemas.openxmlformats.org/officeDocument/2006/relationships/slide" Target="slides/slide76.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3.xml"/><Relationship Id="rId28" Type="http://schemas.openxmlformats.org/officeDocument/2006/relationships/slide" Target="slides/slide8.xml"/><Relationship Id="rId49" Type="http://schemas.openxmlformats.org/officeDocument/2006/relationships/slide" Target="slides/slide29.xml"/><Relationship Id="rId114" Type="http://schemas.openxmlformats.org/officeDocument/2006/relationships/slide" Target="slides/slide94.xml"/><Relationship Id="rId119" Type="http://schemas.openxmlformats.org/officeDocument/2006/relationships/slide" Target="slides/slide99.xml"/><Relationship Id="rId44" Type="http://schemas.openxmlformats.org/officeDocument/2006/relationships/slide" Target="slides/slide24.xml"/><Relationship Id="rId60" Type="http://schemas.openxmlformats.org/officeDocument/2006/relationships/slide" Target="slides/slide40.xml"/><Relationship Id="rId65" Type="http://schemas.openxmlformats.org/officeDocument/2006/relationships/slide" Target="slides/slide45.xml"/><Relationship Id="rId81" Type="http://schemas.openxmlformats.org/officeDocument/2006/relationships/slide" Target="slides/slide61.xml"/><Relationship Id="rId86" Type="http://schemas.openxmlformats.org/officeDocument/2006/relationships/slide" Target="slides/slide6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9.xml"/><Relationship Id="rId109" Type="http://schemas.openxmlformats.org/officeDocument/2006/relationships/slide" Target="slides/slide89.xml"/><Relationship Id="rId34" Type="http://schemas.openxmlformats.org/officeDocument/2006/relationships/slide" Target="slides/slide14.xml"/><Relationship Id="rId50" Type="http://schemas.openxmlformats.org/officeDocument/2006/relationships/slide" Target="slides/slide30.xml"/><Relationship Id="rId55" Type="http://schemas.openxmlformats.org/officeDocument/2006/relationships/slide" Target="slides/slide35.xml"/><Relationship Id="rId76" Type="http://schemas.openxmlformats.org/officeDocument/2006/relationships/slide" Target="slides/slide56.xml"/><Relationship Id="rId97" Type="http://schemas.openxmlformats.org/officeDocument/2006/relationships/slide" Target="slides/slide77.xml"/><Relationship Id="rId104" Type="http://schemas.openxmlformats.org/officeDocument/2006/relationships/slide" Target="slides/slide84.xml"/><Relationship Id="rId120" Type="http://schemas.openxmlformats.org/officeDocument/2006/relationships/notesMaster" Target="notesMasters/notesMaster1.xml"/><Relationship Id="rId125"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51.xml"/><Relationship Id="rId92" Type="http://schemas.openxmlformats.org/officeDocument/2006/relationships/slide" Target="slides/slide72.xml"/><Relationship Id="rId2" Type="http://schemas.openxmlformats.org/officeDocument/2006/relationships/customXml" Target="../customXml/item2.xml"/><Relationship Id="rId29" Type="http://schemas.openxmlformats.org/officeDocument/2006/relationships/slide" Target="slides/slide9.xml"/><Relationship Id="rId24" Type="http://schemas.openxmlformats.org/officeDocument/2006/relationships/slide" Target="slides/slide4.xml"/><Relationship Id="rId40" Type="http://schemas.openxmlformats.org/officeDocument/2006/relationships/slide" Target="slides/slide20.xml"/><Relationship Id="rId45" Type="http://schemas.openxmlformats.org/officeDocument/2006/relationships/slide" Target="slides/slide25.xml"/><Relationship Id="rId66" Type="http://schemas.openxmlformats.org/officeDocument/2006/relationships/slide" Target="slides/slide46.xml"/><Relationship Id="rId87" Type="http://schemas.openxmlformats.org/officeDocument/2006/relationships/slide" Target="slides/slide67.xml"/><Relationship Id="rId110" Type="http://schemas.openxmlformats.org/officeDocument/2006/relationships/slide" Target="slides/slide90.xml"/><Relationship Id="rId115" Type="http://schemas.openxmlformats.org/officeDocument/2006/relationships/slide" Target="slides/slide95.xml"/><Relationship Id="rId61" Type="http://schemas.openxmlformats.org/officeDocument/2006/relationships/slide" Target="slides/slide41.xml"/><Relationship Id="rId82" Type="http://schemas.openxmlformats.org/officeDocument/2006/relationships/slide" Target="slides/slide62.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30" Type="http://schemas.openxmlformats.org/officeDocument/2006/relationships/slide" Target="slides/slide10.xml"/><Relationship Id="rId35" Type="http://schemas.openxmlformats.org/officeDocument/2006/relationships/slide" Target="slides/slide15.xml"/><Relationship Id="rId56" Type="http://schemas.openxmlformats.org/officeDocument/2006/relationships/slide" Target="slides/slide36.xml"/><Relationship Id="rId77" Type="http://schemas.openxmlformats.org/officeDocument/2006/relationships/slide" Target="slides/slide57.xml"/><Relationship Id="rId100" Type="http://schemas.openxmlformats.org/officeDocument/2006/relationships/slide" Target="slides/slide80.xml"/><Relationship Id="rId105" Type="http://schemas.openxmlformats.org/officeDocument/2006/relationships/slide" Target="slides/slide85.xml"/><Relationship Id="rId126"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slide" Target="slides/slide31.xml"/><Relationship Id="rId72" Type="http://schemas.openxmlformats.org/officeDocument/2006/relationships/slide" Target="slides/slide52.xml"/><Relationship Id="rId93" Type="http://schemas.openxmlformats.org/officeDocument/2006/relationships/slide" Target="slides/slide73.xml"/><Relationship Id="rId98" Type="http://schemas.openxmlformats.org/officeDocument/2006/relationships/slide" Target="slides/slide78.xml"/><Relationship Id="rId121" Type="http://schemas.openxmlformats.org/officeDocument/2006/relationships/handoutMaster" Target="handoutMasters/handoutMaster1.xml"/><Relationship Id="rId3" Type="http://schemas.openxmlformats.org/officeDocument/2006/relationships/customXml" Target="../customXml/item3.xml"/><Relationship Id="rId25" Type="http://schemas.openxmlformats.org/officeDocument/2006/relationships/slide" Target="slides/slide5.xml"/><Relationship Id="rId46" Type="http://schemas.openxmlformats.org/officeDocument/2006/relationships/slide" Target="slides/slide26.xml"/><Relationship Id="rId67" Type="http://schemas.openxmlformats.org/officeDocument/2006/relationships/slide" Target="slides/slide47.xml"/><Relationship Id="rId116" Type="http://schemas.openxmlformats.org/officeDocument/2006/relationships/slide" Target="slides/slide96.xml"/><Relationship Id="rId20" Type="http://schemas.openxmlformats.org/officeDocument/2006/relationships/slideMaster" Target="slideMasters/slideMaster17.xml"/><Relationship Id="rId41" Type="http://schemas.openxmlformats.org/officeDocument/2006/relationships/slide" Target="slides/slide21.xml"/><Relationship Id="rId62" Type="http://schemas.openxmlformats.org/officeDocument/2006/relationships/slide" Target="slides/slide42.xml"/><Relationship Id="rId83" Type="http://schemas.openxmlformats.org/officeDocument/2006/relationships/slide" Target="slides/slide63.xml"/><Relationship Id="rId88" Type="http://schemas.openxmlformats.org/officeDocument/2006/relationships/slide" Target="slides/slide68.xml"/><Relationship Id="rId111" Type="http://schemas.openxmlformats.org/officeDocument/2006/relationships/slide" Target="slides/slide91.xml"/><Relationship Id="rId15" Type="http://schemas.openxmlformats.org/officeDocument/2006/relationships/slideMaster" Target="slideMasters/slideMaster12.xml"/><Relationship Id="rId36" Type="http://schemas.openxmlformats.org/officeDocument/2006/relationships/slide" Target="slides/slide16.xml"/><Relationship Id="rId57" Type="http://schemas.openxmlformats.org/officeDocument/2006/relationships/slide" Target="slides/slide37.xml"/><Relationship Id="rId106" Type="http://schemas.openxmlformats.org/officeDocument/2006/relationships/slide" Target="slides/slide86.xml"/><Relationship Id="rId127" Type="http://schemas.microsoft.com/office/2018/10/relationships/authors" Target="authors.xml"/><Relationship Id="rId10" Type="http://schemas.openxmlformats.org/officeDocument/2006/relationships/slideMaster" Target="slideMasters/slideMaster7.xml"/><Relationship Id="rId31" Type="http://schemas.openxmlformats.org/officeDocument/2006/relationships/slide" Target="slides/slide11.xml"/><Relationship Id="rId52" Type="http://schemas.openxmlformats.org/officeDocument/2006/relationships/slide" Target="slides/slide32.xml"/><Relationship Id="rId73" Type="http://schemas.openxmlformats.org/officeDocument/2006/relationships/slide" Target="slides/slide53.xml"/><Relationship Id="rId78" Type="http://schemas.openxmlformats.org/officeDocument/2006/relationships/slide" Target="slides/slide58.xml"/><Relationship Id="rId94" Type="http://schemas.openxmlformats.org/officeDocument/2006/relationships/slide" Target="slides/slide74.xml"/><Relationship Id="rId99" Type="http://schemas.openxmlformats.org/officeDocument/2006/relationships/slide" Target="slides/slide79.xml"/><Relationship Id="rId101" Type="http://schemas.openxmlformats.org/officeDocument/2006/relationships/slide" Target="slides/slide81.xml"/><Relationship Id="rId12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F29697-4A6D-AC4B-B035-E737BE26C24F}" type="datetimeFigureOut">
              <a:rPr lang="en-US" smtClean="0"/>
              <a:t>6/23/2022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166E8A-67CA-C341-8374-503D670F7D80}" type="slidenum">
              <a:rPr lang="en-US" smtClean="0"/>
              <a:t>‹#›</a:t>
            </a:fld>
            <a:endParaRPr lang="en-US"/>
          </a:p>
        </p:txBody>
      </p:sp>
    </p:spTree>
    <p:extLst>
      <p:ext uri="{BB962C8B-B14F-4D97-AF65-F5344CB8AC3E}">
        <p14:creationId xmlns:p14="http://schemas.microsoft.com/office/powerpoint/2010/main" val="5939878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795838-E26F-BF4F-AF40-5695E293B9BE}" type="datetimeFigureOut">
              <a:rPr lang="en-US" smtClean="0"/>
              <a:t>6/23/2022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5375D1-61FB-3243-8074-59CD809395A7}" type="slidenum">
              <a:rPr lang="en-US" smtClean="0"/>
              <a:t>‹#›</a:t>
            </a:fld>
            <a:endParaRPr lang="en-US"/>
          </a:p>
        </p:txBody>
      </p:sp>
    </p:spTree>
    <p:extLst>
      <p:ext uri="{BB962C8B-B14F-4D97-AF65-F5344CB8AC3E}">
        <p14:creationId xmlns:p14="http://schemas.microsoft.com/office/powerpoint/2010/main" val="1905384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microsoft.com/en-us/azure/azure-resource-manager/bicep/modules"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docs.microsoft.com/en-us/azure/azure-resource-manager/bicep/deploy-what-if"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 contributors to the hack content &amp; these slides include:</a:t>
            </a:r>
          </a:p>
          <a:p>
            <a:endParaRPr lang="en-US" dirty="0"/>
          </a:p>
          <a:p>
            <a:pPr marL="171450" indent="-171450">
              <a:buFont typeface="Arial" panose="020B0604020202020204" pitchFamily="34" charset="0"/>
              <a:buChar char="•"/>
            </a:pPr>
            <a:r>
              <a:rPr lang="en-US" dirty="0"/>
              <a:t>Peter Laudati</a:t>
            </a:r>
          </a:p>
          <a:p>
            <a:pPr marL="171450" indent="-171450">
              <a:buFont typeface="Arial" panose="020B0604020202020204" pitchFamily="34" charset="0"/>
              <a:buChar char="•"/>
            </a:pPr>
            <a:r>
              <a:rPr lang="en-US" dirty="0"/>
              <a:t>Al Wolchesky</a:t>
            </a:r>
          </a:p>
          <a:p>
            <a:pPr marL="171450" indent="-171450">
              <a:buFont typeface="Arial" panose="020B0604020202020204" pitchFamily="34" charset="0"/>
              <a:buChar char="•"/>
            </a:pPr>
            <a:r>
              <a:rPr lang="en-US" dirty="0"/>
              <a:t>Gino Filicetti </a:t>
            </a:r>
          </a:p>
          <a:p>
            <a:pPr marL="171450" indent="-171450">
              <a:buFont typeface="Arial" panose="020B0604020202020204" pitchFamily="34" charset="0"/>
              <a:buChar char="•"/>
            </a:pPr>
            <a:r>
              <a:rPr lang="en-US" dirty="0"/>
              <a:t>Ali Hussain</a:t>
            </a:r>
          </a:p>
          <a:p>
            <a:pPr marL="171450" indent="-171450">
              <a:buFont typeface="Arial" panose="020B0604020202020204" pitchFamily="34" charset="0"/>
              <a:buChar char="•"/>
            </a:pPr>
            <a:r>
              <a:rPr lang="en-US" dirty="0"/>
              <a:t>Pete Rodriguez</a:t>
            </a:r>
          </a:p>
          <a:p>
            <a:pPr marL="171450" indent="-171450">
              <a:buFont typeface="Arial" panose="020B0604020202020204" pitchFamily="34" charset="0"/>
              <a:buChar char="•"/>
            </a:pPr>
            <a:r>
              <a:rPr lang="en-US" dirty="0"/>
              <a:t>Victor </a:t>
            </a:r>
            <a:r>
              <a:rPr lang="en-US" dirty="0" err="1"/>
              <a:t>Viriya-ampanond</a:t>
            </a:r>
            <a:endParaRPr lang="en-US" dirty="0"/>
          </a:p>
          <a:p>
            <a:pPr marL="171450" indent="-171450">
              <a:buFont typeface="Arial" panose="020B0604020202020204" pitchFamily="34" charset="0"/>
              <a:buChar char="•"/>
            </a:pPr>
            <a:r>
              <a:rPr lang="en-US" dirty="0"/>
              <a:t>Chris </a:t>
            </a:r>
            <a:r>
              <a:rPr lang="en-US" dirty="0" err="1"/>
              <a:t>Bellee</a:t>
            </a:r>
            <a:endParaRPr lang="en-US" dirty="0"/>
          </a:p>
          <a:p>
            <a:pPr marL="171450" indent="-171450">
              <a:buFont typeface="Arial" panose="020B0604020202020204" pitchFamily="34" charset="0"/>
              <a:buChar char="•"/>
            </a:pPr>
            <a:r>
              <a:rPr lang="en-US" dirty="0"/>
              <a:t>John Downs</a:t>
            </a:r>
          </a:p>
          <a:p>
            <a:pPr marL="171450" indent="-171450">
              <a:buFont typeface="Arial" panose="020B0604020202020204" pitchFamily="34" charset="0"/>
              <a:buChar char="•"/>
            </a:pPr>
            <a:r>
              <a:rPr lang="en-US" dirty="0"/>
              <a:t>William Salazar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069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Implementing Infra as Code is one of the first steps you need to take to develop a </a:t>
            </a:r>
            <a:r>
              <a:rPr lang="en-US" dirty="0" err="1"/>
              <a:t>devops</a:t>
            </a:r>
            <a:r>
              <a:rPr lang="en-US" dirty="0"/>
              <a:t> process.</a:t>
            </a:r>
          </a:p>
          <a:p>
            <a:r>
              <a:rPr lang="en-US" dirty="0"/>
              <a:t>You need Infrastructure as Code to do </a:t>
            </a:r>
            <a:r>
              <a:rPr lang="en-US" dirty="0" err="1"/>
              <a:t>devops</a:t>
            </a:r>
            <a:r>
              <a:rPr lang="en-US" dirty="0"/>
              <a:t>.</a:t>
            </a:r>
          </a:p>
          <a:p>
            <a:endParaRPr lang="en-US" dirty="0"/>
          </a:p>
          <a:p>
            <a:r>
              <a:rPr lang="en-US" dirty="0"/>
              <a:t>There are three major components that make up Infrastructure As Code.</a:t>
            </a:r>
          </a:p>
          <a:p>
            <a:endParaRPr lang="en-US" dirty="0"/>
          </a:p>
          <a:p>
            <a:r>
              <a:rPr lang="en-US" dirty="0"/>
              <a:t>There are many tools out there that help with Infra as Code.</a:t>
            </a:r>
          </a:p>
          <a:p>
            <a:r>
              <a:rPr lang="en-US" dirty="0"/>
              <a:t>Here is the technology landscape.</a:t>
            </a:r>
          </a:p>
          <a:p>
            <a:endParaRPr lang="en-US" dirty="0"/>
          </a:p>
          <a:p>
            <a:r>
              <a:rPr lang="en-US" dirty="0"/>
              <a:t>Compare and contrast the different technologies and what areas they play a role in.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Deploying Infra =&gt; ARM/Azure Bicep/Terraform/Ansible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Config Management =&gt; PowerShell DSC/Chef/Puppet/Salt/Ansible/shell scripts</a:t>
            </a:r>
          </a:p>
          <a:p>
            <a:r>
              <a:rPr lang="en-US" dirty="0"/>
              <a:t>Orchestration =&gt; Jenkins/Spinnaker/</a:t>
            </a:r>
            <a:r>
              <a:rPr lang="en-US" dirty="0" err="1"/>
              <a:t>AzureDevOps</a:t>
            </a:r>
            <a:r>
              <a:rPr lang="en-US" dirty="0"/>
              <a:t>/</a:t>
            </a:r>
            <a:r>
              <a:rPr lang="en-US" dirty="0" err="1"/>
              <a:t>Github</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6698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6/23/2022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9445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Compare/Contrast: (Orchestration vs Configuration Management tools) Configuration management tools such as Chef and </a:t>
            </a:r>
            <a:r>
              <a:rPr lang="en-US" sz="1200" b="0" i="0" kern="1200" dirty="0" err="1">
                <a:solidFill>
                  <a:schemeClr val="tx1"/>
                </a:solidFill>
                <a:effectLst/>
                <a:latin typeface="+mn-lt"/>
                <a:ea typeface="+mn-ea"/>
                <a:cs typeface="+mn-cs"/>
              </a:rPr>
              <a:t>Ansible,typically</a:t>
            </a:r>
            <a:r>
              <a:rPr lang="en-US" sz="1200" b="0" i="0" kern="1200" dirty="0">
                <a:solidFill>
                  <a:schemeClr val="tx1"/>
                </a:solidFill>
                <a:effectLst/>
                <a:latin typeface="+mn-lt"/>
                <a:ea typeface="+mn-ea"/>
                <a:cs typeface="+mn-cs"/>
              </a:rPr>
              <a:t> default to a mutable infrastructure paradigm. For example, if you tell Chef to install a new version of OpenSSL, it’ll run the update on your existing servers and the changes will happen in-place. Over time, as you apply more and more updates, each server builds up a unique history of changes. This often can lead to </a:t>
            </a:r>
            <a:r>
              <a:rPr lang="en-US" sz="1200" b="0" i="1" kern="1200" dirty="0">
                <a:solidFill>
                  <a:schemeClr val="tx1"/>
                </a:solidFill>
                <a:effectLst/>
                <a:latin typeface="+mn-lt"/>
                <a:ea typeface="+mn-ea"/>
                <a:cs typeface="+mn-cs"/>
              </a:rPr>
              <a:t>configuration drift</a:t>
            </a:r>
            <a:r>
              <a:rPr lang="en-US" sz="1200" b="0" i="0" kern="1200" dirty="0">
                <a:solidFill>
                  <a:schemeClr val="tx1"/>
                </a:solidFill>
                <a:effectLst/>
                <a:latin typeface="+mn-lt"/>
                <a:ea typeface="+mn-ea"/>
                <a:cs typeface="+mn-cs"/>
              </a:rPr>
              <a:t>, where each server becomes slightly different than all the others, leading to subtle configuration bugs that are difficult to diagnose/reproduce. If you’re using an orchestration tool such as Terraform to deploy machine images created by Docker or Packer, then every “change” is actually a deployment of a new server, you would create a new image using Packer or Docker with the new version of OpenSSL already installed, deploy that image across a set of totally new servers, and then de-provision the old servers. This approach reduces the likelihood of configuration drift bugs. Of course, it’s possible to force configuration management tools to do immutable deployments too, but it’s not the idiomatic approach for those tools, whereas it’s a natural way to use orchestration tools.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Chef and </a:t>
            </a:r>
            <a:r>
              <a:rPr lang="en-US" sz="1200" b="0" i="0" kern="1200" dirty="0" err="1">
                <a:solidFill>
                  <a:schemeClr val="tx1"/>
                </a:solidFill>
                <a:effectLst/>
                <a:latin typeface="+mn-lt"/>
                <a:ea typeface="+mn-ea"/>
                <a:cs typeface="+mn-cs"/>
              </a:rPr>
              <a:t>Ansible</a:t>
            </a:r>
            <a:r>
              <a:rPr lang="en-US" sz="1200" b="0" i="0" kern="1200" dirty="0">
                <a:solidFill>
                  <a:schemeClr val="tx1"/>
                </a:solidFill>
                <a:effectLst/>
                <a:latin typeface="+mn-lt"/>
                <a:ea typeface="+mn-ea"/>
                <a:cs typeface="+mn-cs"/>
              </a:rPr>
              <a:t> encourage a procedural style where you write code that specifies, step-by-step, how to to achieve some desired end state. Terraform, </a:t>
            </a:r>
            <a:r>
              <a:rPr lang="en-US" sz="1200" b="0" i="0" kern="1200" dirty="0" err="1">
                <a:solidFill>
                  <a:schemeClr val="tx1"/>
                </a:solidFill>
                <a:effectLst/>
                <a:latin typeface="+mn-lt"/>
                <a:ea typeface="+mn-ea"/>
                <a:cs typeface="+mn-cs"/>
              </a:rPr>
              <a:t>CloudFormation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SaltStack</a:t>
            </a:r>
            <a:r>
              <a:rPr lang="en-US" sz="1200" b="0" i="0" kern="1200" dirty="0">
                <a:solidFill>
                  <a:schemeClr val="tx1"/>
                </a:solidFill>
                <a:effectLst/>
                <a:latin typeface="+mn-lt"/>
                <a:ea typeface="+mn-ea"/>
                <a:cs typeface="+mn-cs"/>
              </a:rPr>
              <a:t>, and Puppet all encourage a more declarative style where you write code that specifies your desired end state</a:t>
            </a:r>
            <a:endParaRPr lang="en-US" dirty="0"/>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6/23/2022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1742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6/23/2022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5556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6/23/2022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6625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54096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If you are an Enterprise Customer, Azure is organized as such: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b="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Accounts &amp; Enterprise Management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Management Groups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Subscriptions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Resource Groups</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Resources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b="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b="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Presentation notes:</a:t>
            </a:r>
          </a:p>
          <a:p>
            <a:pPr marL="182880" indent="-182880">
              <a:spcBef>
                <a:spcPts val="300"/>
              </a:spcBef>
              <a:spcAft>
                <a:spcPts val="300"/>
              </a:spcAft>
            </a:pPr>
            <a:r>
              <a:rPr lang="en-US" sz="2000" kern="1200" dirty="0">
                <a:solidFill>
                  <a:schemeClr val="tx1"/>
                </a:solidFill>
                <a:latin typeface="Segoe UI Light" pitchFamily="34" charset="0"/>
                <a:ea typeface="+mn-ea"/>
                <a:cs typeface="+mn-cs"/>
              </a:rPr>
              <a:t>Key concepts: </a:t>
            </a:r>
          </a:p>
          <a:p>
            <a:pPr marL="457200" lvl="1" indent="-182880">
              <a:spcBef>
                <a:spcPts val="300"/>
              </a:spcBef>
              <a:spcAft>
                <a:spcPts val="300"/>
              </a:spcAft>
            </a:pPr>
            <a:r>
              <a:rPr lang="en-US" sz="2000" dirty="0"/>
              <a:t>Resource groups: application lifecycle boundary; container that holds resources.</a:t>
            </a:r>
          </a:p>
          <a:p>
            <a:pPr marL="457200" lvl="1" indent="-182880">
              <a:spcBef>
                <a:spcPts val="300"/>
              </a:spcBef>
              <a:spcAft>
                <a:spcPts val="300"/>
              </a:spcAft>
            </a:pPr>
            <a:r>
              <a:rPr lang="en-US" sz="2000" dirty="0"/>
              <a:t>Resources:</a:t>
            </a:r>
            <a:r>
              <a:rPr lang="en-US" sz="2000" baseline="0" dirty="0"/>
              <a:t> w</a:t>
            </a:r>
            <a:r>
              <a:rPr lang="en-US" sz="2000" dirty="0"/>
              <a:t>eb apps, Azure SQL Database, storage account, network, and so on…almost everything.</a:t>
            </a:r>
          </a:p>
          <a:p>
            <a:pPr marL="457200" lvl="1" indent="-182880">
              <a:spcBef>
                <a:spcPts val="300"/>
              </a:spcBef>
              <a:spcAft>
                <a:spcPts val="300"/>
              </a:spcAft>
            </a:pPr>
            <a:r>
              <a:rPr lang="en-US" sz="2000" dirty="0"/>
              <a:t>RBAC</a:t>
            </a:r>
            <a:r>
              <a:rPr lang="en-US" sz="2000" baseline="0" dirty="0"/>
              <a:t> (role-based access control): </a:t>
            </a:r>
            <a:r>
              <a:rPr lang="en-US" sz="2000" dirty="0"/>
              <a:t>User groups with role permissions assigned to resource groups.</a:t>
            </a:r>
          </a:p>
          <a:p>
            <a:pPr marL="457200" lvl="1" indent="-182880">
              <a:spcBef>
                <a:spcPts val="300"/>
              </a:spcBef>
              <a:spcAft>
                <a:spcPts val="300"/>
              </a:spcAft>
            </a:pPr>
            <a:r>
              <a:rPr lang="en-US" sz="2000" dirty="0"/>
              <a:t>Tags:</a:t>
            </a:r>
            <a:r>
              <a:rPr lang="en-US" sz="2000" baseline="0" dirty="0"/>
              <a:t> </a:t>
            </a:r>
            <a:r>
              <a:rPr lang="en-US" sz="2000" dirty="0"/>
              <a:t>Key value pairs assigned to resources or resource groups.</a:t>
            </a:r>
          </a:p>
          <a:p>
            <a:pPr marL="457200" lvl="1" indent="-182880">
              <a:spcBef>
                <a:spcPts val="300"/>
              </a:spcBef>
              <a:spcAft>
                <a:spcPts val="300"/>
              </a:spcAft>
            </a:pPr>
            <a:r>
              <a:rPr lang="en-US" sz="2000" dirty="0"/>
              <a:t>Policy:</a:t>
            </a:r>
            <a:r>
              <a:rPr lang="en-US" sz="2000" baseline="0" dirty="0"/>
              <a:t> </a:t>
            </a:r>
            <a:r>
              <a:rPr lang="en-US" sz="2000" dirty="0"/>
              <a:t>Restrictions on resources; for example, we can enforce mandatory tags per resource type.</a:t>
            </a:r>
          </a:p>
          <a:p>
            <a:pPr marL="457200" lvl="1" indent="-182880">
              <a:spcBef>
                <a:spcPts val="300"/>
              </a:spcBef>
              <a:spcAft>
                <a:spcPts val="300"/>
              </a:spcAft>
            </a:pPr>
            <a:r>
              <a:rPr lang="en-US" sz="2000" dirty="0"/>
              <a:t>Templates:</a:t>
            </a:r>
            <a:r>
              <a:rPr lang="en-US" sz="2000" baseline="0" dirty="0"/>
              <a:t> </a:t>
            </a:r>
            <a:r>
              <a:rPr lang="en-US" sz="2000" dirty="0"/>
              <a:t>JSON </a:t>
            </a:r>
            <a:r>
              <a:rPr lang="en-US" sz="2000" b="0" dirty="0"/>
              <a:t>(</a:t>
            </a:r>
            <a:r>
              <a:rPr lang="en-US" sz="900" b="0" kern="1200" dirty="0">
                <a:solidFill>
                  <a:schemeClr val="tx1"/>
                </a:solidFill>
                <a:effectLst/>
                <a:latin typeface="Segoe UI Light" pitchFamily="34" charset="0"/>
                <a:ea typeface="+mn-ea"/>
                <a:cs typeface="+mn-cs"/>
              </a:rPr>
              <a:t>JavaScript Object Notation) </a:t>
            </a:r>
            <a:r>
              <a:rPr lang="en-US" sz="2000" dirty="0"/>
              <a:t>defining deployment and configuration of your application.</a:t>
            </a:r>
            <a:endParaRPr lang="en-US" dirty="0"/>
          </a:p>
          <a:p>
            <a:endParaRPr lang="en-US" sz="900" b="0"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r>
              <a:rPr lang="en-US" sz="900" b="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Slide objective:</a:t>
            </a:r>
          </a:p>
          <a:p>
            <a:r>
              <a:rPr lang="en-US" baseline="0" dirty="0"/>
              <a:t>Explain the hierarchy of the Azure model and key concepts.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b="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r>
              <a:rPr lang="en-US" sz="900" b="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Speaker notes: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When we talk</a:t>
            </a:r>
            <a:r>
              <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about how we’ve done our Azure structure, we think about subscriptions. You want to lay out your subscriptions based on technology, the type of policy that you want to apply, and how your business is laid out. We use </a:t>
            </a:r>
            <a:r>
              <a:rPr lang="en-US" sz="900" b="1"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RBAC</a:t>
            </a:r>
            <a:r>
              <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which is role-based access control, to ensure that the right people have the right access to the right subscriptions. We want to make sure that people can operate their business, information remains protected, and people can’t make changes when they’re not supposed to.</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 lower level is the concept of the </a:t>
            </a:r>
            <a:r>
              <a:rPr lang="en-US" sz="900" b="1"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resource group</a:t>
            </a:r>
            <a:r>
              <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an Azure construct that allows you to put the various resources associated with a single app into a resource group and then apply policy from Azure Resource Manager and tags. We use tags—key-value pairs—in Microsoft IT to identify the organization that it’s related to, the environment, and the app ID, a unique identifier. We can use these tags to associate different resources to a different app, organization, or environment, and then make business decisions based on that. Resources include </a:t>
            </a:r>
            <a:r>
              <a:rPr lang="en-US" sz="900" b="0" i="0" u="none" strike="noStrike" kern="1200" baseline="0" dirty="0">
                <a:solidFill>
                  <a:schemeClr val="tx1"/>
                </a:solidFill>
                <a:effectLst/>
                <a:latin typeface="Segoe UI Light" pitchFamily="34" charset="0"/>
                <a:ea typeface="+mn-ea"/>
                <a:cs typeface="+mn-cs"/>
              </a:rPr>
              <a:t>w</a:t>
            </a:r>
            <a:r>
              <a:rPr lang="en-US" sz="900" dirty="0"/>
              <a:t>eb apps, Azure SQL Database, storage account, and so on.</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Templates: </a:t>
            </a:r>
            <a:r>
              <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We’ve created specific templates that internal teams can use to build out resources, and we ensure that they build them out according to our standards and policies. Templates enforce the creation of tags for tracking.  </a:t>
            </a:r>
          </a:p>
          <a:p>
            <a:endParaRPr lang="en-US" sz="900" b="0" i="0" u="none" strike="noStrike" kern="1200" baseline="0" dirty="0">
              <a:solidFill>
                <a:schemeClr val="tx1"/>
              </a:solidFill>
              <a:effectLst/>
              <a:latin typeface="Segoe UI" panose="020B0502040204020203" pitchFamily="34" charset="0"/>
              <a:cs typeface="Segoe UI" panose="020B0502040204020203" pitchFamily="34" charset="0"/>
            </a:endParaRPr>
          </a:p>
          <a:p>
            <a:endParaRPr lang="en-US" b="0"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Windows Azure Pack Overview</a:t>
            </a: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5C7A77B-C477-4503-AD89-A3E6790352B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6/23/2022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3878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6/23/2022 9:09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24404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06402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Resource Groups are a tightly coupled grouping of resources.</a:t>
            </a:r>
          </a:p>
          <a:p>
            <a:r>
              <a:rPr lang="en-US" dirty="0"/>
              <a:t>Resources MUST belong to a Resource Group.  But an “application” may be composed of resources in multiple resource groups.</a:t>
            </a:r>
          </a:p>
          <a:p>
            <a:endParaRPr lang="en-US" dirty="0"/>
          </a:p>
          <a:p>
            <a:r>
              <a:rPr lang="en-US" dirty="0"/>
              <a:t>Tags can be used to LOOSELY couple resources together based on any definition you choose.</a:t>
            </a:r>
          </a:p>
          <a:p>
            <a:endParaRPr lang="en-US" dirty="0"/>
          </a:p>
          <a:p>
            <a:r>
              <a:rPr lang="en-US" dirty="0"/>
              <a:t>For example, you can use tags to define an “application”, or “department”, or a “cost center”. </a:t>
            </a:r>
          </a:p>
          <a:p>
            <a:endParaRPr lang="en-US" dirty="0"/>
          </a:p>
          <a:p>
            <a:r>
              <a:rPr lang="en-US" dirty="0"/>
              <a:t>Tags make it easier for you to track what resources correspond to. </a:t>
            </a:r>
          </a:p>
          <a:p>
            <a:endParaRPr lang="en-US" dirty="0"/>
          </a:p>
          <a:p>
            <a:r>
              <a:rPr lang="en-US" dirty="0"/>
              <a:t>Whether through monitoring or billing, tags can be used to filter/sort resources.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5582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Coaches/Presenters for THIS hack/lecture event should be listed on this slide.</a:t>
            </a:r>
          </a:p>
          <a:p>
            <a:endParaRPr lang="en-US" dirty="0"/>
          </a:p>
          <a:p>
            <a:r>
              <a:rPr lang="en-US" dirty="0"/>
              <a:t>Original contributors to the hack content &amp; these slides include:</a:t>
            </a:r>
          </a:p>
          <a:p>
            <a:endParaRPr lang="en-US" dirty="0"/>
          </a:p>
          <a:p>
            <a:pPr marL="171450" indent="-171450">
              <a:buFont typeface="Arial" panose="020B0604020202020204" pitchFamily="34" charset="0"/>
              <a:buChar char="•"/>
            </a:pPr>
            <a:r>
              <a:rPr lang="en-US" dirty="0"/>
              <a:t>Peter Laudati</a:t>
            </a:r>
          </a:p>
          <a:p>
            <a:pPr marL="171450" indent="-171450">
              <a:buFont typeface="Arial" panose="020B0604020202020204" pitchFamily="34" charset="0"/>
              <a:buChar char="•"/>
            </a:pPr>
            <a:r>
              <a:rPr lang="en-US" dirty="0"/>
              <a:t>Al Wolchesky</a:t>
            </a:r>
          </a:p>
          <a:p>
            <a:pPr marL="171450" indent="-171450">
              <a:buFont typeface="Arial" panose="020B0604020202020204" pitchFamily="34" charset="0"/>
              <a:buChar char="•"/>
            </a:pPr>
            <a:r>
              <a:rPr lang="en-US" dirty="0"/>
              <a:t>Gino Filicetti </a:t>
            </a:r>
          </a:p>
          <a:p>
            <a:pPr marL="171450" indent="-171450">
              <a:buFont typeface="Arial" panose="020B0604020202020204" pitchFamily="34" charset="0"/>
              <a:buChar char="•"/>
            </a:pPr>
            <a:r>
              <a:rPr lang="en-US" dirty="0"/>
              <a:t>Ali Hussain</a:t>
            </a:r>
          </a:p>
          <a:p>
            <a:pPr marL="171450" indent="-171450">
              <a:buFont typeface="Arial" panose="020B0604020202020204" pitchFamily="34" charset="0"/>
              <a:buChar char="•"/>
            </a:pPr>
            <a:r>
              <a:rPr lang="en-US" dirty="0"/>
              <a:t>Pete Rodriguez</a:t>
            </a:r>
          </a:p>
          <a:p>
            <a:pPr marL="171450" indent="-171450">
              <a:buFont typeface="Arial" panose="020B0604020202020204" pitchFamily="34" charset="0"/>
              <a:buChar char="•"/>
            </a:pPr>
            <a:r>
              <a:rPr lang="en-US" dirty="0"/>
              <a:t>Victor </a:t>
            </a:r>
            <a:r>
              <a:rPr lang="en-US" dirty="0" err="1"/>
              <a:t>Viriya-ampanond</a:t>
            </a:r>
            <a:endParaRPr lang="en-US" dirty="0"/>
          </a:p>
          <a:p>
            <a:pPr marL="171450" indent="-171450">
              <a:buFont typeface="Arial" panose="020B0604020202020204" pitchFamily="34" charset="0"/>
              <a:buChar char="•"/>
            </a:pPr>
            <a:r>
              <a:rPr lang="en-US" dirty="0"/>
              <a:t>Chris </a:t>
            </a:r>
            <a:r>
              <a:rPr lang="en-US" dirty="0" err="1"/>
              <a:t>Bellee</a:t>
            </a:r>
            <a:endParaRPr lang="en-US" dirty="0"/>
          </a:p>
          <a:p>
            <a:pPr marL="171450" indent="-171450">
              <a:buFont typeface="Arial" panose="020B0604020202020204" pitchFamily="34" charset="0"/>
              <a:buChar char="•"/>
            </a:pPr>
            <a:r>
              <a:rPr lang="en-US" dirty="0"/>
              <a:t>John Downs</a:t>
            </a:r>
          </a:p>
          <a:p>
            <a:pPr marL="171450" indent="-171450">
              <a:buFont typeface="Arial" panose="020B0604020202020204" pitchFamily="34" charset="0"/>
              <a:buChar char="•"/>
            </a:pPr>
            <a:r>
              <a:rPr lang="en-US" dirty="0"/>
              <a:t>William Salazar</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9682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RBAC is used to control WHO can do WHAT to Azure Resources.</a:t>
            </a:r>
          </a:p>
          <a:p>
            <a:endParaRPr lang="en-US" dirty="0"/>
          </a:p>
          <a:p>
            <a:r>
              <a:rPr lang="en-US" dirty="0"/>
              <a:t>WHAT: Granular permissions to Azure resources</a:t>
            </a:r>
          </a:p>
          <a:p>
            <a:endParaRPr lang="en-US" dirty="0"/>
          </a:p>
          <a:p>
            <a:r>
              <a:rPr lang="en-US" dirty="0"/>
              <a:t>WHO: Access assignable to users, groups, service principles (aka service accounts), or Azure resources themselves (aka system managed identities).</a:t>
            </a:r>
          </a:p>
          <a:p>
            <a:endParaRPr lang="en-US" dirty="0"/>
          </a:p>
          <a:p>
            <a:r>
              <a:rPr lang="en-US" dirty="0"/>
              <a:t>Example of a “system managed identity”:</a:t>
            </a:r>
          </a:p>
          <a:p>
            <a:endParaRPr lang="en-US" dirty="0"/>
          </a:p>
          <a:p>
            <a:r>
              <a:rPr lang="en-US" dirty="0"/>
              <a:t>It’s an identity created dynamically by the Azure for the lifetime of the resource that has no secrets. </a:t>
            </a:r>
          </a:p>
          <a:p>
            <a:r>
              <a:rPr lang="en-US" dirty="0"/>
              <a:t>The managed identity can be assigned permissions like any other identity!</a:t>
            </a:r>
          </a:p>
          <a:p>
            <a:endParaRPr lang="en-US" dirty="0"/>
          </a:p>
          <a:p>
            <a:r>
              <a:rPr lang="en-US" dirty="0"/>
              <a:t>For example, when creating an AKS cluster, the managed identity for the AKS cluster gives the cluster permission to control its own underlying resources.</a:t>
            </a:r>
          </a:p>
          <a:p>
            <a:r>
              <a:rPr lang="en-US" dirty="0"/>
              <a:t>AKS has permission to add/remove VMs to scale up/down or provision a Public IP address to expose a service to outside traffic!</a:t>
            </a:r>
          </a:p>
          <a:p>
            <a:endParaRPr lang="en-US" dirty="0"/>
          </a:p>
          <a:p>
            <a:r>
              <a:rPr lang="en-US" dirty="0"/>
              <a:t>Another example: A VM has a managed identity that allows the VM to check Azure APIs to know if/when a maintenance update (reboot) is scheduled.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87166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starts at the fundamental layer of a “Resource Provider”</a:t>
            </a:r>
          </a:p>
          <a:p>
            <a:endParaRPr lang="en-US" dirty="0"/>
          </a:p>
          <a:p>
            <a:r>
              <a:rPr lang="en-US" dirty="0"/>
              <a:t>Azure is a collection of many services.</a:t>
            </a:r>
          </a:p>
          <a:p>
            <a:endParaRPr lang="en-US" dirty="0"/>
          </a:p>
          <a:p>
            <a:r>
              <a:rPr lang="en-US" dirty="0"/>
              <a:t>Many of these services are developed and maintained by different product teams within Microsoft.</a:t>
            </a:r>
          </a:p>
          <a:p>
            <a:endParaRPr lang="en-US" dirty="0"/>
          </a:p>
          <a:p>
            <a:r>
              <a:rPr lang="en-US" dirty="0"/>
              <a:t>When a new service is released, the product team develops a “Resource Provider” which provides the underlying APIs to manage and interact with the resources in that service.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ighlight>
                  <a:srgbClr val="FFFF00"/>
                </a:highlight>
                <a:latin typeface="Segoe UI" panose="020B0502040204020203" pitchFamily="34" charset="0"/>
                <a:cs typeface="Segoe UI" panose="020B0502040204020203" pitchFamily="34" charset="0"/>
              </a:rPr>
              <a:t>For example </a:t>
            </a:r>
            <a:r>
              <a:rPr lang="en-US" sz="1200" dirty="0" err="1">
                <a:highlight>
                  <a:srgbClr val="FFFF00"/>
                </a:highlight>
                <a:latin typeface="Segoe UI" panose="020B0502040204020203" pitchFamily="34" charset="0"/>
                <a:cs typeface="Segoe UI" panose="020B0502040204020203" pitchFamily="34" charset="0"/>
              </a:rPr>
              <a:t>Microsoft.Compute</a:t>
            </a:r>
            <a:r>
              <a:rPr lang="en-US" sz="1200" dirty="0">
                <a:highlight>
                  <a:srgbClr val="FFFF00"/>
                </a:highlight>
                <a:latin typeface="Segoe UI" panose="020B0502040204020203" pitchFamily="34" charset="0"/>
                <a:cs typeface="Segoe UI" panose="020B0502040204020203" pitchFamily="34" charset="0"/>
              </a:rPr>
              <a:t> is a provider that supplies the virtual machine resource.</a:t>
            </a:r>
            <a:endParaRPr lang="en-US" sz="1200" dirty="0">
              <a:latin typeface="Segoe UI" panose="020B0502040204020203" pitchFamily="34" charset="0"/>
              <a:cs typeface="Segoe UI" panose="020B0502040204020203" pitchFamily="34" charset="0"/>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highlight>
                  <a:srgbClr val="FFFF00"/>
                </a:highlight>
                <a:latin typeface="Segoe UI" panose="020B0502040204020203" pitchFamily="34" charset="0"/>
                <a:cs typeface="Segoe UI" panose="020B0502040204020203" pitchFamily="34" charset="0"/>
              </a:rPr>
              <a:t>resource provider</a:t>
            </a:r>
            <a:r>
              <a:rPr lang="en-US" sz="1200" dirty="0">
                <a:highlight>
                  <a:srgbClr val="FFFF00"/>
                </a:highlight>
                <a:latin typeface="Segoe UI" panose="020B0502040204020203" pitchFamily="34" charset="0"/>
                <a:cs typeface="Segoe UI" panose="020B0502040204020203" pitchFamily="34" charset="0"/>
              </a:rPr>
              <a:t> - A service that supplies the resources you can deploy and manage through Resource Manager. Each resource provider offers operations for working with the resources that are deployed.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highlight>
                <a:srgbClr val="FFFF00"/>
              </a:highlight>
              <a:latin typeface="Segoe UI" panose="020B0502040204020203" pitchFamily="34" charset="0"/>
              <a:cs typeface="Segoe UI" panose="020B05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6897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ARM is the underlying tooling that allows for the</a:t>
            </a:r>
            <a:r>
              <a:rPr lang="en-US" baseline="0" dirty="0"/>
              <a:t> provisioning, securing and deployment of Azure Resources.</a:t>
            </a:r>
          </a:p>
          <a:p>
            <a:endParaRPr lang="en-US" baseline="0" dirty="0"/>
          </a:p>
          <a:p>
            <a:r>
              <a:rPr lang="en-US" baseline="0" dirty="0"/>
              <a:t>There is one Azure Resource Manager API that talks to the underlying Resource Providers to provision and manage resources in Azure.</a:t>
            </a:r>
          </a:p>
          <a:p>
            <a:endParaRPr lang="en-US" baseline="0" dirty="0"/>
          </a:p>
          <a:p>
            <a:r>
              <a:rPr lang="en-US" baseline="0" dirty="0"/>
              <a:t>The ARM API is integrated with Azure Active Directory to manage identity/security/access.</a:t>
            </a:r>
          </a:p>
          <a:p>
            <a:endParaRPr lang="en-US" baseline="0" dirty="0"/>
          </a:p>
          <a:p>
            <a:r>
              <a:rPr lang="en-US" baseline="0" dirty="0"/>
              <a:t>The ARM API is a REST API that can be accessed by any http client.</a:t>
            </a:r>
          </a:p>
          <a:p>
            <a:endParaRPr lang="en-US" dirty="0"/>
          </a:p>
          <a:p>
            <a:endParaRPr lang="en-US" dirty="0"/>
          </a:p>
          <a:p>
            <a:r>
              <a:rPr lang="en-US" dirty="0"/>
              <a:t>Definitions:</a:t>
            </a:r>
          </a:p>
          <a:p>
            <a:endParaRPr lang="en-US" dirty="0"/>
          </a:p>
          <a:p>
            <a:r>
              <a:rPr lang="en-US" sz="1200" b="1" dirty="0">
                <a:latin typeface="Segoe UI" panose="020B0502040204020203" pitchFamily="34" charset="0"/>
                <a:cs typeface="Segoe UI" panose="020B0502040204020203" pitchFamily="34" charset="0"/>
              </a:rPr>
              <a:t>resource</a:t>
            </a:r>
            <a:r>
              <a:rPr lang="en-US" sz="1200" dirty="0">
                <a:latin typeface="Segoe UI" panose="020B0502040204020203" pitchFamily="34" charset="0"/>
                <a:cs typeface="Segoe UI" panose="020B0502040204020203" pitchFamily="34" charset="0"/>
              </a:rPr>
              <a:t> - A manageable item that is available through Azure (e.g. virtual machine, storage account, web app, database, virtual network </a:t>
            </a:r>
            <a:r>
              <a:rPr lang="en-US" sz="1200" dirty="0" err="1">
                <a:latin typeface="Segoe UI" panose="020B0502040204020203" pitchFamily="34" charset="0"/>
                <a:cs typeface="Segoe UI" panose="020B0502040204020203" pitchFamily="34" charset="0"/>
              </a:rPr>
              <a:t>etc</a:t>
            </a:r>
            <a:r>
              <a:rPr lang="en-US" sz="1200" dirty="0">
                <a:latin typeface="Segoe UI" panose="020B0502040204020203" pitchFamily="34" charset="0"/>
                <a:cs typeface="Segoe UI" panose="020B0502040204020203" pitchFamily="34" charset="0"/>
              </a:rPr>
              <a:t>)</a:t>
            </a:r>
          </a:p>
          <a:p>
            <a:r>
              <a:rPr lang="en-US" sz="1200" b="1" dirty="0">
                <a:latin typeface="Segoe UI" panose="020B0502040204020203" pitchFamily="34" charset="0"/>
                <a:cs typeface="Segoe UI" panose="020B0502040204020203" pitchFamily="34" charset="0"/>
              </a:rPr>
              <a:t>resource group</a:t>
            </a:r>
            <a:r>
              <a:rPr lang="en-US" sz="1200" dirty="0">
                <a:latin typeface="Segoe UI" panose="020B0502040204020203" pitchFamily="34" charset="0"/>
                <a:cs typeface="Segoe UI" panose="020B0502040204020203" pitchFamily="34" charset="0"/>
              </a:rPr>
              <a:t> - A container that holds related resources for an Azure solution. The resource group can include all the resources for the solution, or only those resources that you want to manage as a group.</a:t>
            </a:r>
          </a:p>
          <a:p>
            <a:pPr>
              <a:lnSpc>
                <a:spcPct val="120000"/>
              </a:lnSpc>
            </a:pPr>
            <a:r>
              <a:rPr lang="en-US" sz="1200" b="1" dirty="0">
                <a:highlight>
                  <a:srgbClr val="FFFF00"/>
                </a:highlight>
                <a:latin typeface="Segoe UI" panose="020B0502040204020203" pitchFamily="34" charset="0"/>
                <a:cs typeface="Segoe UI" panose="020B0502040204020203" pitchFamily="34" charset="0"/>
              </a:rPr>
              <a:t>resource provider</a:t>
            </a:r>
            <a:r>
              <a:rPr lang="en-US" sz="1200" dirty="0">
                <a:highlight>
                  <a:srgbClr val="FFFF00"/>
                </a:highlight>
                <a:latin typeface="Segoe UI" panose="020B0502040204020203" pitchFamily="34" charset="0"/>
                <a:cs typeface="Segoe UI" panose="020B0502040204020203" pitchFamily="34" charset="0"/>
              </a:rPr>
              <a:t> - A service that supplies the resources you can deploy and manage through Resource Manager. Each resource provider offers operations for working with the resources that are deployed. For example </a:t>
            </a:r>
            <a:r>
              <a:rPr lang="en-US" sz="1200" dirty="0" err="1">
                <a:highlight>
                  <a:srgbClr val="FFFF00"/>
                </a:highlight>
                <a:latin typeface="Segoe UI" panose="020B0502040204020203" pitchFamily="34" charset="0"/>
                <a:cs typeface="Segoe UI" panose="020B0502040204020203" pitchFamily="34" charset="0"/>
              </a:rPr>
              <a:t>Microsoft.Compute</a:t>
            </a:r>
            <a:r>
              <a:rPr lang="en-US" sz="1200" dirty="0">
                <a:highlight>
                  <a:srgbClr val="FFFF00"/>
                </a:highlight>
                <a:latin typeface="Segoe UI" panose="020B0502040204020203" pitchFamily="34" charset="0"/>
                <a:cs typeface="Segoe UI" panose="020B0502040204020203" pitchFamily="34" charset="0"/>
              </a:rPr>
              <a:t> is a provider that supplies the virtual machine resource.</a:t>
            </a:r>
            <a:endParaRPr lang="en-US" sz="1200" dirty="0">
              <a:latin typeface="Segoe UI" panose="020B0502040204020203" pitchFamily="34" charset="0"/>
              <a:cs typeface="Segoe UI" panose="020B0502040204020203" pitchFamily="34" charset="0"/>
            </a:endParaRPr>
          </a:p>
          <a:p>
            <a:r>
              <a:rPr lang="en-US" sz="1200" b="1" dirty="0">
                <a:latin typeface="Segoe UI" panose="020B0502040204020203" pitchFamily="34" charset="0"/>
                <a:cs typeface="Segoe UI" panose="020B0502040204020203" pitchFamily="34" charset="0"/>
              </a:rPr>
              <a:t>Resource Manager template</a:t>
            </a:r>
            <a:r>
              <a:rPr lang="en-US" sz="1200" dirty="0">
                <a:latin typeface="Segoe UI" panose="020B0502040204020203" pitchFamily="34" charset="0"/>
                <a:cs typeface="Segoe UI" panose="020B0502040204020203" pitchFamily="34" charset="0"/>
              </a:rPr>
              <a:t> - A JavaScript Object Notation (JSON) file that defines one or more resources to deploy to a resource group. It also defines the dependencies between the deployed resources. The template can be used to deploy the resources consistently and repeatedly.</a:t>
            </a:r>
          </a:p>
          <a:p>
            <a:r>
              <a:rPr lang="en-US" sz="1200" b="1" dirty="0">
                <a:latin typeface="Segoe UI" panose="020B0502040204020203" pitchFamily="34" charset="0"/>
                <a:cs typeface="Segoe UI" panose="020B0502040204020203" pitchFamily="34" charset="0"/>
              </a:rPr>
              <a:t>declarative syntax</a:t>
            </a:r>
            <a:r>
              <a:rPr lang="en-US" sz="1200" dirty="0">
                <a:latin typeface="Segoe UI" panose="020B0502040204020203" pitchFamily="34" charset="0"/>
                <a:cs typeface="Segoe UI" panose="020B0502040204020203" pitchFamily="34" charset="0"/>
              </a:rPr>
              <a:t> - Syntax that lets you state "Here is what I intend to create" without having to write the sequence of programming commands to create it. The Resource Manager template is an example of declarative syntax.</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F9E99B-4FEE-4934-B062-7974998916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93059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 ways we interact with Azure…   the Portal, CLI, PowerShell, or ARM Templates</a:t>
            </a:r>
          </a:p>
          <a:p>
            <a:endParaRPr lang="en-US" dirty="0"/>
          </a:p>
          <a:p>
            <a:r>
              <a:rPr lang="en-US" dirty="0"/>
              <a:t>All interact with the underlying ARM API</a:t>
            </a:r>
          </a:p>
          <a:p>
            <a:endParaRPr lang="en-US" dirty="0"/>
          </a:p>
          <a:p>
            <a:r>
              <a:rPr lang="en-US" dirty="0"/>
              <a:t>Once a new Resource Provider is created/updated by the product team, the corresponding “front ends” need to be built for all of these.</a:t>
            </a:r>
          </a:p>
          <a:p>
            <a:endParaRPr lang="en-US" dirty="0"/>
          </a:p>
          <a:p>
            <a:r>
              <a:rPr lang="en-US" dirty="0"/>
              <a:t>When a service is in preview mode, it can vary which frontend is updated first.  </a:t>
            </a:r>
          </a:p>
          <a:p>
            <a:r>
              <a:rPr lang="en-US" dirty="0"/>
              <a:t>Often, support for the CLI appears first, followed by Portal later.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34ED6-8599-45A5-8136-01FAC69FB6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63490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expand this picture out…  you can see, the other Infra As Code tools interact with the same underlying Azure API.</a:t>
            </a:r>
          </a:p>
          <a:p>
            <a:endParaRPr lang="en-US" dirty="0"/>
          </a:p>
          <a:p>
            <a:r>
              <a:rPr lang="en-US" dirty="0"/>
              <a:t>One caveat of using ARM Templates versus Terraform or Ansible is that when a new service comes out, ARM templates will support it much quicker.</a:t>
            </a:r>
          </a:p>
          <a:p>
            <a:endParaRPr lang="en-US" dirty="0"/>
          </a:p>
          <a:p>
            <a:r>
              <a:rPr lang="en-US" dirty="0"/>
              <a:t>Support on Terraform or Ansible may lag until the service is out of preview mode.  </a:t>
            </a:r>
          </a:p>
          <a:p>
            <a:endParaRPr lang="en-US" dirty="0"/>
          </a:p>
          <a:p>
            <a:r>
              <a:rPr lang="en-US" dirty="0"/>
              <a:t>It can lag longer depending on the popularity of the service and/or community support.</a:t>
            </a:r>
          </a:p>
          <a:p>
            <a:endParaRPr lang="en-US" dirty="0"/>
          </a:p>
          <a:p>
            <a:r>
              <a:rPr lang="en-US" dirty="0"/>
              <a:t>In my experience, it seems Terraform often gains support for new services faster than Ansible. </a:t>
            </a:r>
          </a:p>
          <a:p>
            <a:r>
              <a:rPr lang="en-US" dirty="0"/>
              <a:t>That’s not a knock on either of those technologies, it’s just the reality.</a:t>
            </a:r>
          </a:p>
          <a:p>
            <a:endParaRPr lang="en-US" dirty="0"/>
          </a:p>
          <a:p>
            <a:r>
              <a:rPr lang="en-US" dirty="0"/>
              <a:t>Conveniently, BOTH Terraform and Ansible have mechanisms to allow you to invoke an ARM Template for instances where direct support for an Azure Resource provider isn’t available.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34ED6-8599-45A5-8136-01FAC69FB6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81089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67418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Broadly speaking, there are two categories of </a:t>
            </a:r>
            <a:r>
              <a:rPr lang="en-NZ" dirty="0" err="1"/>
              <a:t>IaC</a:t>
            </a:r>
            <a:r>
              <a:rPr lang="en-NZ" dirty="0"/>
              <a:t> tools – imperative and declarative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6/23/2022 9:09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77690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With imperative </a:t>
            </a:r>
            <a:r>
              <a:rPr lang="en-NZ" dirty="0" err="1"/>
              <a:t>IaC</a:t>
            </a:r>
            <a:r>
              <a:rPr lang="en-NZ" dirty="0"/>
              <a:t>, you issue a set of commands using a scripting language like Bash, PowerShell, or Python</a:t>
            </a:r>
          </a:p>
          <a:p>
            <a:endParaRPr lang="en-NZ" dirty="0"/>
          </a:p>
          <a:p>
            <a:r>
              <a:rPr lang="en-NZ" dirty="0"/>
              <a:t>You then have the responsibility to handle a number of different things.</a:t>
            </a:r>
          </a:p>
          <a:p>
            <a:endParaRPr lang="en-NZ" dirty="0"/>
          </a:p>
          <a:p>
            <a:r>
              <a:rPr lang="en-NZ" dirty="0"/>
              <a:t>If one resource depends on another, you need to make sure you handle the sequencing of the deployments.</a:t>
            </a:r>
          </a:p>
          <a:p>
            <a:endParaRPr lang="en-NZ" dirty="0"/>
          </a:p>
          <a:p>
            <a:r>
              <a:rPr lang="en-NZ" dirty="0"/>
              <a:t>If there’s an error when deploying or configuring a resource, you need to decide if you should continue or if it’s safe to stop.</a:t>
            </a:r>
          </a:p>
          <a:p>
            <a:endParaRPr lang="en-NZ" dirty="0"/>
          </a:p>
          <a:p>
            <a:r>
              <a:rPr lang="en-NZ" dirty="0"/>
              <a:t>Let’s say you are deploying version 3 of your infrastructure, and you have some environments on version 2 and some on version 1. You need to make sure your scripts know how to safely handle each combination. This gets harder and harder as you add more versions.</a:t>
            </a:r>
          </a:p>
          <a:p>
            <a:endParaRPr lang="en-NZ" dirty="0"/>
          </a:p>
          <a:p>
            <a:r>
              <a:rPr lang="en-NZ" dirty="0"/>
              <a:t>And, ideally, you need to make sure your script is idempotent – so you can run it over and over safely, without it interrupting your production solution or doing anything it shouldn’t.</a:t>
            </a:r>
          </a:p>
          <a:p>
            <a:endParaRPr lang="en-NZ" dirty="0"/>
          </a:p>
          <a:p>
            <a:r>
              <a:rPr lang="en-NZ" dirty="0"/>
              <a:t>Declarative </a:t>
            </a:r>
            <a:r>
              <a:rPr lang="en-NZ" dirty="0" err="1"/>
              <a:t>IaC</a:t>
            </a:r>
            <a:r>
              <a:rPr lang="en-NZ" dirty="0"/>
              <a:t> works differently. You describe the end state of what you want to achieve, and the tooling figures out how to make it happen. Even if you’re upgrading from lots of different versions, the tooling should be able to compare whatever is already there with whatever you want it to be, and apply the delta.</a:t>
            </a:r>
          </a:p>
          <a:p>
            <a:endParaRPr lang="en-NZ" dirty="0"/>
          </a:p>
          <a:p>
            <a:r>
              <a:rPr lang="en-NZ" dirty="0"/>
              <a:t>In a complex solution you will often end up having to use a mix of both, but personally I prefer to use declarative </a:t>
            </a:r>
            <a:r>
              <a:rPr lang="en-NZ" dirty="0" err="1"/>
              <a:t>IaC</a:t>
            </a:r>
            <a:r>
              <a:rPr lang="en-NZ" dirty="0"/>
              <a:t> as much as possible.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6/23/2022 9:09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55090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How does this translate in our world?</a:t>
            </a:r>
          </a:p>
          <a:p>
            <a:endParaRPr lang="en-NZ" dirty="0"/>
          </a:p>
          <a:p>
            <a:r>
              <a:rPr lang="en-NZ" dirty="0"/>
              <a:t>The Azure CLI or PowerShell are two tools for doing imperative Infra As Code.</a:t>
            </a:r>
          </a:p>
          <a:p>
            <a:endParaRPr lang="en-NZ" dirty="0"/>
          </a:p>
          <a:p>
            <a:r>
              <a:rPr lang="en-NZ" dirty="0"/>
              <a:t>ARM Templates are the declarative way of doing Infra As Code.</a:t>
            </a:r>
          </a:p>
          <a:p>
            <a:r>
              <a:rPr lang="en-NZ" dirty="0"/>
              <a:t>Terraform and Ansible also fall in this category. Although, Ansible blurs the lines a little bit.</a:t>
            </a:r>
          </a:p>
          <a:p>
            <a:endParaRPr lang="en-NZ" dirty="0"/>
          </a:p>
          <a:p>
            <a:r>
              <a:rPr lang="en-NZ" dirty="0"/>
              <a:t>Everyone is hear to learn about Bicep today.  So far, you’ve seen me only discuss “ARM Templates”. </a:t>
            </a:r>
          </a:p>
          <a:p>
            <a:endParaRPr lang="en-NZ" dirty="0"/>
          </a:p>
          <a:p>
            <a:r>
              <a:rPr lang="en-NZ" dirty="0"/>
              <a:t>There’s a reason for this. </a:t>
            </a:r>
          </a:p>
          <a:p>
            <a:endParaRPr lang="en-NZ" dirty="0"/>
          </a:p>
          <a:p>
            <a:r>
              <a:rPr lang="en-NZ" dirty="0"/>
              <a:t>You can see how I’ve defined ARM Templates on this slide.  </a:t>
            </a:r>
          </a:p>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While Bicep is NEW, Bicep templates are STILL considered ARM Templates!</a:t>
            </a:r>
          </a:p>
          <a:p>
            <a:endParaRPr lang="en-NZ" dirty="0"/>
          </a:p>
          <a:p>
            <a:r>
              <a:rPr lang="en-NZ" dirty="0"/>
              <a:t>So let’s go talk more about Bicep and what it is (and what it is not)…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6/23/2022 9:09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107411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introducing Bicep, there are two groups of people:</a:t>
            </a:r>
          </a:p>
          <a:p>
            <a:endParaRPr lang="en-US" dirty="0"/>
          </a:p>
          <a:p>
            <a:pPr marL="228600" indent="-228600">
              <a:buFont typeface="+mj-lt"/>
              <a:buAutoNum type="arabicPeriod"/>
            </a:pPr>
            <a:r>
              <a:rPr lang="en-US" dirty="0"/>
              <a:t>Those who have been working with Infrastructure as Code and ARM Templates for a long time and want to learn what’s new in Bicep?</a:t>
            </a:r>
          </a:p>
          <a:p>
            <a:pPr marL="228600" indent="-228600">
              <a:buFont typeface="+mj-lt"/>
              <a:buAutoNum type="arabicPeriod"/>
            </a:pPr>
            <a:r>
              <a:rPr lang="en-US" dirty="0"/>
              <a:t>Those who are new to Infrastructure as Code and need to learn from scratch.</a:t>
            </a:r>
          </a:p>
          <a:p>
            <a:pPr marL="0" indent="0">
              <a:buFont typeface="+mj-lt"/>
              <a:buNone/>
            </a:pPr>
            <a:endParaRPr lang="en-US" dirty="0"/>
          </a:p>
          <a:p>
            <a:pPr marL="0" indent="0">
              <a:buFont typeface="+mj-lt"/>
              <a:buNone/>
            </a:pPr>
            <a:r>
              <a:rPr lang="en-US" dirty="0"/>
              <a:t>We’re going to try and thread the needle on both.  </a:t>
            </a:r>
          </a:p>
          <a:p>
            <a:pPr marL="0" indent="0">
              <a:buFont typeface="+mj-lt"/>
              <a:buNone/>
            </a:pPr>
            <a:endParaRPr lang="en-US" dirty="0"/>
          </a:p>
          <a:p>
            <a:pPr marL="0" indent="0">
              <a:buFont typeface="+mj-lt"/>
              <a:buNone/>
            </a:pPr>
            <a:r>
              <a:rPr lang="en-US" dirty="0"/>
              <a:t>This means we’ll refer to what ARM Templates are and how they work, even if you don’t have much experience with them.</a:t>
            </a:r>
          </a:p>
          <a:p>
            <a:pPr marL="0" indent="0">
              <a:buFont typeface="+mj-lt"/>
              <a:buNone/>
            </a:pPr>
            <a:endParaRPr lang="en-US" dirty="0"/>
          </a:p>
          <a:p>
            <a:pPr marL="0" indent="0">
              <a:buFont typeface="+mj-lt"/>
              <a:buNone/>
            </a:pPr>
            <a:r>
              <a:rPr lang="en-US" dirty="0"/>
              <a:t>As we introduce Bicep and its concepts, we’ll point out how it relates to the ARM Templates you may already have experience with.</a:t>
            </a:r>
          </a:p>
          <a:p>
            <a:pPr marL="0" indent="0">
              <a:buFont typeface="+mj-lt"/>
              <a:buNone/>
            </a:pPr>
            <a:endParaRPr lang="en-US" dirty="0"/>
          </a:p>
          <a:p>
            <a:pPr marL="0" indent="0">
              <a:buFont typeface="+mj-lt"/>
              <a:buNone/>
            </a:pPr>
            <a:r>
              <a:rPr lang="en-US" dirty="0"/>
              <a:t>Let’s look at how ARM Templates with JSON have worked the past 10 years or so…</a:t>
            </a:r>
          </a:p>
          <a:p>
            <a:pPr marL="0" indent="0">
              <a:buFont typeface="+mj-lt"/>
              <a:buNone/>
            </a:pPr>
            <a:endParaRPr lang="en-US" dirty="0"/>
          </a:p>
          <a:p>
            <a:pPr marL="228600" indent="-228600">
              <a:buFont typeface="+mj-lt"/>
              <a:buAutoNum type="arabicParenR"/>
            </a:pPr>
            <a:r>
              <a:rPr lang="en-US" dirty="0"/>
              <a:t>JSON files with well defined sections that are somewhat human readable.</a:t>
            </a:r>
            <a:br>
              <a:rPr lang="en-US" dirty="0"/>
            </a:br>
            <a:br>
              <a:rPr lang="en-US" dirty="0"/>
            </a:br>
            <a:r>
              <a:rPr lang="en-US" dirty="0"/>
              <a:t>Walk through sections. </a:t>
            </a:r>
          </a:p>
          <a:p>
            <a:pPr marL="228600" indent="-228600">
              <a:buFont typeface="+mj-lt"/>
              <a:buAutoNum type="arabicParenR"/>
            </a:pPr>
            <a:r>
              <a:rPr lang="en-US" dirty="0"/>
              <a:t>Point out the issues… JSON files are verbose. </a:t>
            </a:r>
          </a:p>
          <a:p>
            <a:pPr marL="228600" indent="-228600">
              <a:buFont typeface="+mj-lt"/>
              <a:buAutoNum type="arabicParenR"/>
            </a:pPr>
            <a:r>
              <a:rPr lang="en-US" dirty="0"/>
              <a:t>Good luck if you miss a semi colon</a:t>
            </a:r>
          </a:p>
          <a:p>
            <a:pPr marL="228600" indent="-228600">
              <a:buFont typeface="+mj-lt"/>
              <a:buAutoNum type="arabicParenR"/>
            </a:pPr>
            <a:r>
              <a:rPr lang="en-US" dirty="0"/>
              <a:t>Once you have this file, you can deploy it via the Azure CLI or PowerShell</a:t>
            </a:r>
            <a:br>
              <a:rPr lang="en-US" dirty="0"/>
            </a:br>
            <a:r>
              <a:rPr lang="en-US" dirty="0"/>
              <a:t>Here’s an example of what that looks like.</a:t>
            </a:r>
          </a:p>
          <a:p>
            <a:pPr marL="0" indent="0">
              <a:buFont typeface="+mj-lt"/>
              <a:buNone/>
            </a:pPr>
            <a:endParaRPr lang="en-US" dirty="0"/>
          </a:p>
        </p:txBody>
      </p:sp>
      <p:sp>
        <p:nvSpPr>
          <p:cNvPr id="4" name="Slide Number Placeholder 3"/>
          <p:cNvSpPr>
            <a:spLocks noGrp="1"/>
          </p:cNvSpPr>
          <p:nvPr>
            <p:ph type="sldNum" sz="quarter" idx="5"/>
          </p:nvPr>
        </p:nvSpPr>
        <p:spPr/>
        <p:txBody>
          <a:bodyPr/>
          <a:lstStyle/>
          <a:p>
            <a:fld id="{315375D1-61FB-3243-8074-59CD809395A7}" type="slidenum">
              <a:rPr lang="en-US" smtClean="0"/>
              <a:t>29</a:t>
            </a:fld>
            <a:endParaRPr lang="en-US"/>
          </a:p>
        </p:txBody>
      </p:sp>
    </p:spTree>
    <p:extLst>
      <p:ext uri="{BB962C8B-B14F-4D97-AF65-F5344CB8AC3E}">
        <p14:creationId xmlns:p14="http://schemas.microsoft.com/office/powerpoint/2010/main" val="2688624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a:p>
            <a:endParaRPr lang="en-US" dirty="0"/>
          </a:p>
          <a:p>
            <a:r>
              <a:rPr lang="en-US" dirty="0"/>
              <a:t>You COULD use the Azure Cloud Shell to complete the challenges in this hack but, if you’re going to be an </a:t>
            </a:r>
            <a:r>
              <a:rPr lang="en-US" dirty="0" err="1"/>
              <a:t>InfraAsCode</a:t>
            </a:r>
            <a:r>
              <a:rPr lang="en-US" dirty="0"/>
              <a:t> developer, you’ll want all of the tools installed locally on your workstation!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84032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US" dirty="0"/>
          </a:p>
          <a:p>
            <a:pPr marL="0" indent="0">
              <a:buFont typeface="+mj-lt"/>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72942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introducing Bicep, there are two groups of people:</a:t>
            </a:r>
          </a:p>
          <a:p>
            <a:endParaRPr lang="en-US" dirty="0"/>
          </a:p>
          <a:p>
            <a:pPr marL="228600" indent="-228600">
              <a:buFont typeface="+mj-lt"/>
              <a:buAutoNum type="arabicPeriod"/>
            </a:pPr>
            <a:r>
              <a:rPr lang="en-US" dirty="0"/>
              <a:t>Those who have been working with Infrastructure as Code and ARM Templates for a long time and want to learn what’s new in Bicep?</a:t>
            </a:r>
          </a:p>
          <a:p>
            <a:pPr marL="228600" indent="-228600">
              <a:buFont typeface="+mj-lt"/>
              <a:buAutoNum type="arabicPeriod"/>
            </a:pPr>
            <a:r>
              <a:rPr lang="en-US" dirty="0"/>
              <a:t>Those who are new to Infrastructure as Code and need to learn from scratch.</a:t>
            </a:r>
          </a:p>
          <a:p>
            <a:pPr marL="0" indent="0">
              <a:buFont typeface="+mj-lt"/>
              <a:buNone/>
            </a:pPr>
            <a:endParaRPr lang="en-US" dirty="0"/>
          </a:p>
          <a:p>
            <a:pPr marL="0" indent="0">
              <a:buFont typeface="+mj-lt"/>
              <a:buNone/>
            </a:pPr>
            <a:r>
              <a:rPr lang="en-US" dirty="0"/>
              <a:t>We’re going to try and thread the needle on both.  </a:t>
            </a:r>
          </a:p>
          <a:p>
            <a:pPr marL="0" indent="0">
              <a:buFont typeface="+mj-lt"/>
              <a:buNone/>
            </a:pPr>
            <a:endParaRPr lang="en-US" dirty="0"/>
          </a:p>
          <a:p>
            <a:pPr marL="0" indent="0">
              <a:buFont typeface="+mj-lt"/>
              <a:buNone/>
            </a:pPr>
            <a:r>
              <a:rPr lang="en-US" dirty="0"/>
              <a:t>This means we’ll refer to what ARM Templates are and how they work, even if you don’t have much experience with them.</a:t>
            </a:r>
          </a:p>
          <a:p>
            <a:pPr marL="0" indent="0">
              <a:buFont typeface="+mj-lt"/>
              <a:buNone/>
            </a:pPr>
            <a:endParaRPr lang="en-US" dirty="0"/>
          </a:p>
          <a:p>
            <a:pPr marL="0" indent="0">
              <a:buFont typeface="+mj-lt"/>
              <a:buNone/>
            </a:pPr>
            <a:r>
              <a:rPr lang="en-US" dirty="0"/>
              <a:t>As we introduce Bicep and its concepts, we’ll point out how it relates to the ARM Templates you may already have experience with.</a:t>
            </a:r>
          </a:p>
          <a:p>
            <a:pPr marL="0" indent="0">
              <a:buFont typeface="+mj-lt"/>
              <a:buNone/>
            </a:pPr>
            <a:endParaRPr lang="en-US" dirty="0"/>
          </a:p>
          <a:p>
            <a:pPr marL="0" indent="0">
              <a:buFont typeface="+mj-lt"/>
              <a:buNone/>
            </a:pPr>
            <a:r>
              <a:rPr lang="en-US" dirty="0"/>
              <a:t>Let’s look at how ARM Templates with JSON have worked the past 10 years or so…</a:t>
            </a:r>
          </a:p>
          <a:p>
            <a:pPr marL="0" indent="0">
              <a:buFont typeface="+mj-lt"/>
              <a:buNone/>
            </a:pPr>
            <a:endParaRPr lang="en-US" dirty="0"/>
          </a:p>
          <a:p>
            <a:pPr marL="228600" indent="-228600">
              <a:buFont typeface="+mj-lt"/>
              <a:buAutoNum type="arabicParenR"/>
            </a:pPr>
            <a:r>
              <a:rPr lang="en-US" dirty="0"/>
              <a:t>JSON files with well defined sections that are somewhat human readable.</a:t>
            </a:r>
            <a:br>
              <a:rPr lang="en-US" dirty="0"/>
            </a:br>
            <a:br>
              <a:rPr lang="en-US" dirty="0"/>
            </a:br>
            <a:r>
              <a:rPr lang="en-US" dirty="0"/>
              <a:t>Walk through sections. </a:t>
            </a:r>
          </a:p>
          <a:p>
            <a:pPr marL="228600" indent="-228600">
              <a:buFont typeface="+mj-lt"/>
              <a:buAutoNum type="arabicParenR"/>
            </a:pPr>
            <a:r>
              <a:rPr lang="en-US" dirty="0"/>
              <a:t>Point out the issues… JSON files are verbose. </a:t>
            </a:r>
          </a:p>
          <a:p>
            <a:pPr marL="228600" indent="-228600">
              <a:buFont typeface="+mj-lt"/>
              <a:buAutoNum type="arabicParenR"/>
            </a:pPr>
            <a:r>
              <a:rPr lang="en-US" dirty="0"/>
              <a:t>Good luck if you miss a semi colon</a:t>
            </a:r>
          </a:p>
          <a:p>
            <a:pPr marL="228600" indent="-228600">
              <a:buFont typeface="+mj-lt"/>
              <a:buAutoNum type="arabicParenR"/>
            </a:pPr>
            <a:r>
              <a:rPr lang="en-US" dirty="0"/>
              <a:t>Once you have this file, you can deploy it via the Azure CLI or PowerShell</a:t>
            </a:r>
            <a:br>
              <a:rPr lang="en-US" dirty="0"/>
            </a:br>
            <a:r>
              <a:rPr lang="en-US" dirty="0"/>
              <a:t>Here’s an example of what that looks like.</a:t>
            </a:r>
          </a:p>
          <a:p>
            <a:pPr marL="0" indent="0">
              <a:buFont typeface="+mj-lt"/>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09574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Credit for slide diagram: https://build5nines.com</a:t>
            </a:r>
          </a:p>
          <a:p>
            <a:pPr marL="0" indent="0">
              <a:buFont typeface="+mj-lt"/>
              <a:buNone/>
            </a:pPr>
            <a:endParaRPr lang="en-US" dirty="0"/>
          </a:p>
          <a:p>
            <a:pPr marL="0" indent="0">
              <a:buFont typeface="+mj-lt"/>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74816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Support for all resource types and API versions</a:t>
            </a:r>
            <a:r>
              <a:rPr lang="en-US" sz="1200" b="0" i="0" kern="1200" dirty="0">
                <a:solidFill>
                  <a:schemeClr val="tx1"/>
                </a:solidFill>
                <a:effectLst/>
                <a:latin typeface="+mn-lt"/>
                <a:ea typeface="+mn-ea"/>
                <a:cs typeface="+mn-cs"/>
              </a:rPr>
              <a:t>: Bicep immediately supports all preview and GA versions for Azure services. As soon as a resource provider introduces new resources types and API versions, you can use them in your Bicep file. You don't have to wait for tools to be updated before using the new services.</a:t>
            </a:r>
          </a:p>
          <a:p>
            <a:r>
              <a:rPr lang="en-US" sz="1200" b="1" i="0" kern="1200" dirty="0">
                <a:solidFill>
                  <a:schemeClr val="tx1"/>
                </a:solidFill>
                <a:effectLst/>
                <a:latin typeface="+mn-lt"/>
                <a:ea typeface="+mn-ea"/>
                <a:cs typeface="+mn-cs"/>
              </a:rPr>
              <a:t>Simple syntax</a:t>
            </a:r>
            <a:r>
              <a:rPr lang="en-US" sz="1200" b="0" i="0" kern="1200" dirty="0">
                <a:solidFill>
                  <a:schemeClr val="tx1"/>
                </a:solidFill>
                <a:effectLst/>
                <a:latin typeface="+mn-lt"/>
                <a:ea typeface="+mn-ea"/>
                <a:cs typeface="+mn-cs"/>
              </a:rPr>
              <a:t>: When compared to the equivalent JSON template, Bicep files are more concise and easier to read. Bicep requires no previous knowledge of programming languages. Bicep syntax is declarative and specifies which resources and resource properties you want to deploy.</a:t>
            </a:r>
          </a:p>
          <a:p>
            <a:r>
              <a:rPr lang="en-US" sz="1200" b="1" i="0" kern="1200" dirty="0">
                <a:solidFill>
                  <a:schemeClr val="tx1"/>
                </a:solidFill>
                <a:effectLst/>
                <a:latin typeface="+mn-lt"/>
                <a:ea typeface="+mn-ea"/>
                <a:cs typeface="+mn-cs"/>
              </a:rPr>
              <a:t>Authoring experience</a:t>
            </a:r>
            <a:r>
              <a:rPr lang="en-US" sz="1200" b="0" i="0" kern="1200" dirty="0">
                <a:solidFill>
                  <a:schemeClr val="tx1"/>
                </a:solidFill>
                <a:effectLst/>
                <a:latin typeface="+mn-lt"/>
                <a:ea typeface="+mn-ea"/>
                <a:cs typeface="+mn-cs"/>
              </a:rPr>
              <a:t>: When you use VS Code to create your Bicep files, you get a first-class authoring experience. The editor provides rich type-safety, </a:t>
            </a:r>
            <a:r>
              <a:rPr lang="en-US" sz="1200" b="0" i="0" kern="1200" dirty="0" err="1">
                <a:solidFill>
                  <a:schemeClr val="tx1"/>
                </a:solidFill>
                <a:effectLst/>
                <a:latin typeface="+mn-lt"/>
                <a:ea typeface="+mn-ea"/>
                <a:cs typeface="+mn-cs"/>
              </a:rPr>
              <a:t>intellisense</a:t>
            </a:r>
            <a:r>
              <a:rPr lang="en-US" sz="1200" b="0" i="0" kern="1200" dirty="0">
                <a:solidFill>
                  <a:schemeClr val="tx1"/>
                </a:solidFill>
                <a:effectLst/>
                <a:latin typeface="+mn-lt"/>
                <a:ea typeface="+mn-ea"/>
                <a:cs typeface="+mn-cs"/>
              </a:rPr>
              <a:t>, and syntax validation.</a:t>
            </a:r>
          </a:p>
          <a:p>
            <a:r>
              <a:rPr lang="en-US" sz="1200" b="1" i="0" kern="1200" dirty="0">
                <a:solidFill>
                  <a:schemeClr val="tx1"/>
                </a:solidFill>
                <a:effectLst/>
                <a:latin typeface="+mn-lt"/>
                <a:ea typeface="+mn-ea"/>
                <a:cs typeface="+mn-cs"/>
              </a:rPr>
              <a:t>Modularity</a:t>
            </a:r>
            <a:r>
              <a:rPr lang="en-US" sz="1200" b="0" i="0" kern="1200" dirty="0">
                <a:solidFill>
                  <a:schemeClr val="tx1"/>
                </a:solidFill>
                <a:effectLst/>
                <a:latin typeface="+mn-lt"/>
                <a:ea typeface="+mn-ea"/>
                <a:cs typeface="+mn-cs"/>
              </a:rPr>
              <a:t>: You can break your Bicep code into manageable parts by using </a:t>
            </a:r>
            <a:r>
              <a:rPr lang="en-US" sz="1200" b="0" i="0" u="none" strike="noStrike" kern="1200" dirty="0">
                <a:solidFill>
                  <a:schemeClr val="tx1"/>
                </a:solidFill>
                <a:effectLst/>
                <a:latin typeface="+mn-lt"/>
                <a:ea typeface="+mn-ea"/>
                <a:cs typeface="+mn-cs"/>
                <a:hlinkClick r:id="rId3"/>
              </a:rPr>
              <a:t>modules</a:t>
            </a:r>
            <a:r>
              <a:rPr lang="en-US" sz="1200" b="0" i="0" kern="1200" dirty="0">
                <a:solidFill>
                  <a:schemeClr val="tx1"/>
                </a:solidFill>
                <a:effectLst/>
                <a:latin typeface="+mn-lt"/>
                <a:ea typeface="+mn-ea"/>
                <a:cs typeface="+mn-cs"/>
              </a:rPr>
              <a:t>. The module deploys a set of related resources. Modules enable you to reuse code and simplify development. Add the module to a Bicep file anytime you need to deploy those resources.</a:t>
            </a:r>
          </a:p>
          <a:p>
            <a:r>
              <a:rPr lang="en-US" sz="1200" b="1" i="0" kern="1200" dirty="0">
                <a:solidFill>
                  <a:schemeClr val="tx1"/>
                </a:solidFill>
                <a:effectLst/>
                <a:latin typeface="+mn-lt"/>
                <a:ea typeface="+mn-ea"/>
                <a:cs typeface="+mn-cs"/>
              </a:rPr>
              <a:t>Integration with Azure services</a:t>
            </a:r>
            <a:r>
              <a:rPr lang="en-US" sz="1200" b="0" i="0" kern="1200" dirty="0">
                <a:solidFill>
                  <a:schemeClr val="tx1"/>
                </a:solidFill>
                <a:effectLst/>
                <a:latin typeface="+mn-lt"/>
                <a:ea typeface="+mn-ea"/>
                <a:cs typeface="+mn-cs"/>
              </a:rPr>
              <a:t>: Bicep is integrated with Azure services such as Azure Policy, template specs, and Blueprints.</a:t>
            </a:r>
          </a:p>
          <a:p>
            <a:r>
              <a:rPr lang="en-US" sz="1200" b="1" i="0" kern="1200" dirty="0">
                <a:solidFill>
                  <a:schemeClr val="tx1"/>
                </a:solidFill>
                <a:effectLst/>
                <a:latin typeface="+mn-lt"/>
                <a:ea typeface="+mn-ea"/>
                <a:cs typeface="+mn-cs"/>
              </a:rPr>
              <a:t>No state or state files to manage</a:t>
            </a:r>
            <a:r>
              <a:rPr lang="en-US" sz="1200" b="0" i="0" kern="1200" dirty="0">
                <a:solidFill>
                  <a:schemeClr val="tx1"/>
                </a:solidFill>
                <a:effectLst/>
                <a:latin typeface="+mn-lt"/>
                <a:ea typeface="+mn-ea"/>
                <a:cs typeface="+mn-cs"/>
              </a:rPr>
              <a:t>: All state is stored in Azure. Users can collaborate and have confidence their updates are handled as expected. Use the </a:t>
            </a:r>
            <a:r>
              <a:rPr lang="en-US" sz="1200" b="0" i="0" u="none" strike="noStrike" kern="1200" dirty="0">
                <a:solidFill>
                  <a:schemeClr val="tx1"/>
                </a:solidFill>
                <a:effectLst/>
                <a:latin typeface="+mn-lt"/>
                <a:ea typeface="+mn-ea"/>
                <a:cs typeface="+mn-cs"/>
                <a:hlinkClick r:id="rId4"/>
              </a:rPr>
              <a:t>what-if operation</a:t>
            </a:r>
            <a:r>
              <a:rPr lang="en-US" sz="1200" b="0" i="0" kern="1200" dirty="0">
                <a:solidFill>
                  <a:schemeClr val="tx1"/>
                </a:solidFill>
                <a:effectLst/>
                <a:latin typeface="+mn-lt"/>
                <a:ea typeface="+mn-ea"/>
                <a:cs typeface="+mn-cs"/>
              </a:rPr>
              <a:t> to preview changes before deploying your template.</a:t>
            </a:r>
          </a:p>
          <a:p>
            <a:r>
              <a:rPr lang="en-US" sz="1200" b="1" i="0" kern="1200" dirty="0">
                <a:solidFill>
                  <a:schemeClr val="tx1"/>
                </a:solidFill>
                <a:effectLst/>
                <a:latin typeface="+mn-lt"/>
                <a:ea typeface="+mn-ea"/>
                <a:cs typeface="+mn-cs"/>
              </a:rPr>
              <a:t>No cost and open source</a:t>
            </a:r>
            <a:r>
              <a:rPr lang="en-US" sz="1200" b="0" i="0" kern="1200" dirty="0">
                <a:solidFill>
                  <a:schemeClr val="tx1"/>
                </a:solidFill>
                <a:effectLst/>
                <a:latin typeface="+mn-lt"/>
                <a:ea typeface="+mn-ea"/>
                <a:cs typeface="+mn-cs"/>
              </a:rPr>
              <a:t>: Bicep is completely free. You don't have to pay for premium capabilities. It's also supported by Microsoft support.</a:t>
            </a:r>
          </a:p>
          <a:p>
            <a:pPr marL="0" indent="0">
              <a:buFont typeface="+mj-lt"/>
              <a:buNone/>
            </a:pPr>
            <a:endParaRPr lang="en-US" dirty="0"/>
          </a:p>
          <a:p>
            <a:pPr marL="0" indent="0">
              <a:buFont typeface="+mj-lt"/>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7975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Peter’s take on what to call these things now:</a:t>
            </a:r>
          </a:p>
          <a:p>
            <a:endParaRPr lang="en-US" dirty="0"/>
          </a:p>
          <a:p>
            <a:r>
              <a:rPr lang="en-US" dirty="0"/>
              <a:t>Bicep is new.  The terminology is…  less than consistent at the current time.</a:t>
            </a:r>
          </a:p>
          <a:p>
            <a:endParaRPr lang="en-US" dirty="0"/>
          </a:p>
          <a:p>
            <a:r>
              <a:rPr lang="en-US" dirty="0"/>
              <a:t>As long as you understand what the relationship is between Bicep and JSON, then the other permutations you hear should make sense.</a:t>
            </a:r>
          </a:p>
        </p:txBody>
      </p:sp>
      <p:sp>
        <p:nvSpPr>
          <p:cNvPr id="4" name="Slide Number Placeholder 3"/>
          <p:cNvSpPr>
            <a:spLocks noGrp="1"/>
          </p:cNvSpPr>
          <p:nvPr>
            <p:ph type="sldNum" sz="quarter" idx="5"/>
          </p:nvPr>
        </p:nvSpPr>
        <p:spPr/>
        <p:txBody>
          <a:bodyPr/>
          <a:lstStyle/>
          <a:p>
            <a:fld id="{315375D1-61FB-3243-8074-59CD809395A7}" type="slidenum">
              <a:rPr lang="en-US" smtClean="0"/>
              <a:t>34</a:t>
            </a:fld>
            <a:endParaRPr lang="en-US"/>
          </a:p>
        </p:txBody>
      </p:sp>
    </p:spTree>
    <p:extLst>
      <p:ext uri="{BB962C8B-B14F-4D97-AF65-F5344CB8AC3E}">
        <p14:creationId xmlns:p14="http://schemas.microsoft.com/office/powerpoint/2010/main" val="27733652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6/23/2022 9:09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9805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6/23/2022 9:09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78340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6/23/2022 9:09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24559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6/23/2022 9:09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10992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6/23/2022 9:09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9518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Typically when people start working with Azure, they use the portal a lot</a:t>
            </a:r>
          </a:p>
          <a:p>
            <a:r>
              <a:rPr lang="en-NZ" dirty="0"/>
              <a:t>The portal is great, and it helps you get started quickly</a:t>
            </a:r>
          </a:p>
          <a:p>
            <a:r>
              <a:rPr lang="en-NZ" dirty="0"/>
              <a:t>But as you start to create more complex solutions, or need to have production and non-prod environments, you’ll start to find it a bit limiting to manually create and configure everything</a:t>
            </a:r>
          </a:p>
          <a:p>
            <a:endParaRPr lang="en-NZ" dirty="0"/>
          </a:p>
          <a:p>
            <a:pPr marL="0" marR="0" lvl="0" indent="0" algn="l" defTabSz="914367" rtl="0" eaLnBrk="1" fontAlgn="auto" latinLnBrk="0" hangingPunct="1">
              <a:lnSpc>
                <a:spcPct val="90000"/>
              </a:lnSpc>
              <a:spcBef>
                <a:spcPts val="0"/>
              </a:spcBef>
              <a:spcAft>
                <a:spcPts val="333"/>
              </a:spcAft>
              <a:buClrTx/>
              <a:buSzTx/>
              <a:buFontTx/>
              <a:buNone/>
              <a:tabLst/>
              <a:defRPr/>
            </a:pPr>
            <a:r>
              <a:rPr lang="en-NZ" dirty="0"/>
              <a:t>In this part of today’s session I will talk about the many benefits of </a:t>
            </a:r>
            <a:r>
              <a:rPr lang="en-NZ" dirty="0" err="1"/>
              <a:t>IaC</a:t>
            </a:r>
            <a:r>
              <a:rPr lang="en-NZ" dirty="0"/>
              <a:t>, and why Victor and I and all of our team believe so strongly that it’s the best way to work with Azure, especially for customers who will be running at scale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6/23/2022 9:09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29159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6/23/2022 9:09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27414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6/23/2022 9:09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81917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6/23/2022 9:09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98926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7966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93796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46</a:t>
            </a:fld>
            <a:endParaRPr lang="en-US"/>
          </a:p>
        </p:txBody>
      </p:sp>
    </p:spTree>
    <p:extLst>
      <p:ext uri="{BB962C8B-B14F-4D97-AF65-F5344CB8AC3E}">
        <p14:creationId xmlns:p14="http://schemas.microsoft.com/office/powerpoint/2010/main" val="33484223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VS Code Bicep &amp; ARM tools extensions</a:t>
            </a:r>
          </a:p>
          <a:p>
            <a:pPr marL="171450" indent="-171450">
              <a:buFont typeface="Arial" panose="020B0604020202020204" pitchFamily="34" charset="0"/>
              <a:buChar char="•"/>
            </a:pPr>
            <a:r>
              <a:rPr lang="en-US" dirty="0"/>
              <a:t>Bicep build/decompile/what-if commands</a:t>
            </a:r>
          </a:p>
          <a:p>
            <a:pPr marL="171450" indent="-171450">
              <a:buFont typeface="Arial" panose="020B0604020202020204" pitchFamily="34" charset="0"/>
              <a:buChar char="•"/>
            </a:pPr>
            <a:r>
              <a:rPr lang="en-US" dirty="0"/>
              <a:t>Resource Explorer: https://resources.azure.com</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53428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VS Code Bicep &amp; ARM tools extensions</a:t>
            </a:r>
          </a:p>
          <a:p>
            <a:pPr marL="171450" indent="-171450">
              <a:buFont typeface="Arial" panose="020B0604020202020204" pitchFamily="34" charset="0"/>
              <a:buChar char="•"/>
            </a:pPr>
            <a:r>
              <a:rPr lang="en-US" dirty="0"/>
              <a:t>Bicep build/decompile/what-if commands</a:t>
            </a:r>
          </a:p>
          <a:p>
            <a:pPr marL="171450" indent="-171450">
              <a:buFont typeface="Arial" panose="020B0604020202020204" pitchFamily="34" charset="0"/>
              <a:buChar char="•"/>
            </a:pPr>
            <a:r>
              <a:rPr lang="en-US" dirty="0"/>
              <a:t>Resource Explorer: https://resources.azure.com</a:t>
            </a:r>
          </a:p>
          <a:p>
            <a:pPr marL="171450" indent="-171450">
              <a:buFont typeface="Arial" panose="020B0604020202020204" pitchFamily="34" charset="0"/>
              <a:buChar char="•"/>
            </a:pPr>
            <a:r>
              <a:rPr lang="en-US" dirty="0"/>
              <a:t>Deployment Output – view outputs from your template</a:t>
            </a:r>
          </a:p>
          <a:p>
            <a:pPr marL="171450" indent="-171450">
              <a:buFont typeface="Arial" panose="020B0604020202020204" pitchFamily="34" charset="0"/>
              <a:buChar char="•"/>
            </a:pPr>
            <a:r>
              <a:rPr lang="en-US" dirty="0"/>
              <a:t>Resource Group Deployments – In the portal, view log and records of deployments</a:t>
            </a:r>
          </a:p>
          <a:p>
            <a:pPr marL="171450" indent="-171450">
              <a:buFont typeface="Arial" panose="020B0604020202020204" pitchFamily="34" charset="0"/>
              <a:buChar char="•"/>
            </a:pPr>
            <a:r>
              <a:rPr lang="en-US" dirty="0"/>
              <a:t>Activity Logs – Browse logs in Azure portal to find out who/what/when a template was deployed</a:t>
            </a:r>
          </a:p>
          <a:p>
            <a:pPr marL="171450" indent="-171450">
              <a:buFont typeface="Arial" panose="020B0604020202020204" pitchFamily="34" charset="0"/>
              <a:buChar char="•"/>
            </a:pPr>
            <a:r>
              <a:rPr lang="en-US" dirty="0"/>
              <a:t>VM Extension Logs – This comes into play later when we start invoking scripts ON a VM (aka configuration management)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35018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6/23/2022 9:09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85173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6/23/2022 9:09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2441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5</a:t>
            </a:fld>
            <a:endParaRPr lang="en-US"/>
          </a:p>
        </p:txBody>
      </p:sp>
    </p:spTree>
    <p:extLst>
      <p:ext uri="{BB962C8B-B14F-4D97-AF65-F5344CB8AC3E}">
        <p14:creationId xmlns:p14="http://schemas.microsoft.com/office/powerpoint/2010/main" val="24149618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93361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21393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56</a:t>
            </a:fld>
            <a:endParaRPr lang="en-US"/>
          </a:p>
        </p:txBody>
      </p:sp>
    </p:spTree>
    <p:extLst>
      <p:ext uri="{BB962C8B-B14F-4D97-AF65-F5344CB8AC3E}">
        <p14:creationId xmlns:p14="http://schemas.microsoft.com/office/powerpoint/2010/main" val="12342227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57</a:t>
            </a:fld>
            <a:endParaRPr lang="en-US"/>
          </a:p>
        </p:txBody>
      </p:sp>
    </p:spTree>
    <p:extLst>
      <p:ext uri="{BB962C8B-B14F-4D97-AF65-F5344CB8AC3E}">
        <p14:creationId xmlns:p14="http://schemas.microsoft.com/office/powerpoint/2010/main" val="30039659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58</a:t>
            </a:fld>
            <a:endParaRPr lang="en-US"/>
          </a:p>
        </p:txBody>
      </p:sp>
    </p:spTree>
    <p:extLst>
      <p:ext uri="{BB962C8B-B14F-4D97-AF65-F5344CB8AC3E}">
        <p14:creationId xmlns:p14="http://schemas.microsoft.com/office/powerpoint/2010/main" val="12342227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59</a:t>
            </a:fld>
            <a:endParaRPr lang="en-US"/>
          </a:p>
        </p:txBody>
      </p:sp>
    </p:spTree>
    <p:extLst>
      <p:ext uri="{BB962C8B-B14F-4D97-AF65-F5344CB8AC3E}">
        <p14:creationId xmlns:p14="http://schemas.microsoft.com/office/powerpoint/2010/main" val="11575050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60</a:t>
            </a:fld>
            <a:endParaRPr lang="en-US"/>
          </a:p>
        </p:txBody>
      </p:sp>
    </p:spTree>
    <p:extLst>
      <p:ext uri="{BB962C8B-B14F-4D97-AF65-F5344CB8AC3E}">
        <p14:creationId xmlns:p14="http://schemas.microsoft.com/office/powerpoint/2010/main" val="30039659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61</a:t>
            </a:fld>
            <a:endParaRPr lang="en-US"/>
          </a:p>
        </p:txBody>
      </p:sp>
    </p:spTree>
    <p:extLst>
      <p:ext uri="{BB962C8B-B14F-4D97-AF65-F5344CB8AC3E}">
        <p14:creationId xmlns:p14="http://schemas.microsoft.com/office/powerpoint/2010/main" val="11871871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05333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5375D1-61FB-3243-8074-59CD809395A7}" type="slidenum">
              <a:rPr lang="en-US" smtClean="0"/>
              <a:t>63</a:t>
            </a:fld>
            <a:endParaRPr lang="en-US"/>
          </a:p>
        </p:txBody>
      </p:sp>
    </p:spTree>
    <p:extLst>
      <p:ext uri="{BB962C8B-B14F-4D97-AF65-F5344CB8AC3E}">
        <p14:creationId xmlns:p14="http://schemas.microsoft.com/office/powerpoint/2010/main" val="409965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simplest definition.</a:t>
            </a:r>
          </a:p>
          <a:p>
            <a:endParaRPr lang="en-US" dirty="0"/>
          </a:p>
          <a:p>
            <a:r>
              <a:rPr lang="en-US" dirty="0"/>
              <a:t>It’s a little technical sounding IMO.</a:t>
            </a:r>
          </a:p>
          <a:p>
            <a:endParaRPr lang="en-US" dirty="0"/>
          </a:p>
          <a:p>
            <a:r>
              <a:rPr lang="en-US" dirty="0"/>
              <a:t>What it’s really means is to write CODE that will deploy and manage resources in the cloud in a repeatable manner.</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93095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54982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5375D1-61FB-3243-8074-59CD809395A7}" type="slidenum">
              <a:rPr lang="en-US" smtClean="0"/>
              <a:t>65</a:t>
            </a:fld>
            <a:endParaRPr lang="en-US"/>
          </a:p>
        </p:txBody>
      </p:sp>
    </p:spTree>
    <p:extLst>
      <p:ext uri="{BB962C8B-B14F-4D97-AF65-F5344CB8AC3E}">
        <p14:creationId xmlns:p14="http://schemas.microsoft.com/office/powerpoint/2010/main" val="11608392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64137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67</a:t>
            </a:fld>
            <a:endParaRPr lang="en-US"/>
          </a:p>
        </p:txBody>
      </p:sp>
    </p:spTree>
    <p:extLst>
      <p:ext uri="{BB962C8B-B14F-4D97-AF65-F5344CB8AC3E}">
        <p14:creationId xmlns:p14="http://schemas.microsoft.com/office/powerpoint/2010/main" val="25115815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68</a:t>
            </a:fld>
            <a:endParaRPr lang="en-US"/>
          </a:p>
        </p:txBody>
      </p:sp>
    </p:spTree>
    <p:extLst>
      <p:ext uri="{BB962C8B-B14F-4D97-AF65-F5344CB8AC3E}">
        <p14:creationId xmlns:p14="http://schemas.microsoft.com/office/powerpoint/2010/main" val="16403274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69</a:t>
            </a:fld>
            <a:endParaRPr lang="en-US"/>
          </a:p>
        </p:txBody>
      </p:sp>
    </p:spTree>
    <p:extLst>
      <p:ext uri="{BB962C8B-B14F-4D97-AF65-F5344CB8AC3E}">
        <p14:creationId xmlns:p14="http://schemas.microsoft.com/office/powerpoint/2010/main" val="41635729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70</a:t>
            </a:fld>
            <a:endParaRPr lang="en-US"/>
          </a:p>
        </p:txBody>
      </p:sp>
    </p:spTree>
    <p:extLst>
      <p:ext uri="{BB962C8B-B14F-4D97-AF65-F5344CB8AC3E}">
        <p14:creationId xmlns:p14="http://schemas.microsoft.com/office/powerpoint/2010/main" val="7830578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71</a:t>
            </a:fld>
            <a:endParaRPr lang="en-US"/>
          </a:p>
        </p:txBody>
      </p:sp>
    </p:spTree>
    <p:extLst>
      <p:ext uri="{BB962C8B-B14F-4D97-AF65-F5344CB8AC3E}">
        <p14:creationId xmlns:p14="http://schemas.microsoft.com/office/powerpoint/2010/main" val="112964357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NSG – Secure the app</a:t>
            </a:r>
          </a:p>
          <a:p>
            <a:r>
              <a:rPr lang="en-US" dirty="0"/>
              <a:t>User Choice – when it makes sense (location, SKU)</a:t>
            </a:r>
          </a:p>
          <a:p>
            <a:r>
              <a:rPr lang="en-US" dirty="0"/>
              <a:t>Use reference for endpoints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832458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6413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 want to be clear, “Infrastructure” as code doesn’t just mean “Infrastructure”</a:t>
            </a:r>
          </a:p>
          <a:p>
            <a:endParaRPr lang="en-NZ" dirty="0"/>
          </a:p>
          <a:p>
            <a:r>
              <a:rPr lang="en-NZ" dirty="0"/>
              <a:t>One common misunderstanding is that </a:t>
            </a:r>
            <a:r>
              <a:rPr lang="en-NZ" dirty="0" err="1"/>
              <a:t>IaC</a:t>
            </a:r>
            <a:r>
              <a:rPr lang="en-NZ" dirty="0"/>
              <a:t> is just for customers working with IaaS</a:t>
            </a:r>
          </a:p>
          <a:p>
            <a:r>
              <a:rPr lang="en-NZ" dirty="0"/>
              <a:t>In fact, </a:t>
            </a:r>
            <a:r>
              <a:rPr lang="en-NZ" dirty="0" err="1"/>
              <a:t>IaC</a:t>
            </a:r>
            <a:r>
              <a:rPr lang="en-NZ" dirty="0"/>
              <a:t> can be used across all of your resources:</a:t>
            </a:r>
          </a:p>
          <a:p>
            <a:endParaRPr lang="en-NZ" dirty="0"/>
          </a:p>
          <a:p>
            <a:pPr marL="171450" indent="-171450">
              <a:buFont typeface="Arial" panose="020B0604020202020204" pitchFamily="34" charset="0"/>
              <a:buChar char="•"/>
            </a:pPr>
            <a:r>
              <a:rPr lang="en-NZ" dirty="0"/>
              <a:t>PaaS and serverless resources, like App Service, Azure Functions, and Logic Apps</a:t>
            </a:r>
          </a:p>
          <a:p>
            <a:pPr marL="171450" indent="-171450">
              <a:buFont typeface="Arial" panose="020B0604020202020204" pitchFamily="34" charset="0"/>
              <a:buChar char="•"/>
            </a:pPr>
            <a:r>
              <a:rPr lang="en-NZ" dirty="0"/>
              <a:t>Networks, and network configuration like subnets, routing tables, </a:t>
            </a:r>
            <a:r>
              <a:rPr lang="en-NZ" dirty="0" err="1"/>
              <a:t>peerings</a:t>
            </a:r>
            <a:r>
              <a:rPr lang="en-NZ" dirty="0"/>
              <a:t>, and NSGs</a:t>
            </a:r>
          </a:p>
          <a:p>
            <a:pPr marL="171450" indent="-171450">
              <a:buFont typeface="Arial" panose="020B0604020202020204" pitchFamily="34" charset="0"/>
              <a:buChar char="•"/>
            </a:pPr>
            <a:r>
              <a:rPr lang="en-NZ" dirty="0"/>
              <a:t>Access control policies, specifying who can access which resources in your Azure environment</a:t>
            </a:r>
          </a:p>
          <a:p>
            <a:pPr marL="171450" indent="-171450">
              <a:buFont typeface="Arial" panose="020B0604020202020204" pitchFamily="34" charset="0"/>
              <a:buChar char="•"/>
            </a:pPr>
            <a:r>
              <a:rPr lang="en-NZ" dirty="0"/>
              <a:t>Databases, and database objects like tables, stored procedures, and views</a:t>
            </a:r>
          </a:p>
          <a:p>
            <a:pPr marL="171450" indent="-171450">
              <a:buFont typeface="Arial" panose="020B0604020202020204" pitchFamily="34" charset="0"/>
              <a:buChar char="•"/>
            </a:pPr>
            <a:r>
              <a:rPr lang="en-NZ" dirty="0"/>
              <a:t>And the configuration of any Azure resource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6/23/2022 9:09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43582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641376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75</a:t>
            </a:fld>
            <a:endParaRPr lang="en-US"/>
          </a:p>
        </p:txBody>
      </p:sp>
    </p:spTree>
    <p:extLst>
      <p:ext uri="{BB962C8B-B14F-4D97-AF65-F5344CB8AC3E}">
        <p14:creationId xmlns:p14="http://schemas.microsoft.com/office/powerpoint/2010/main" val="18217822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64137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77</a:t>
            </a:fld>
            <a:endParaRPr lang="en-US"/>
          </a:p>
        </p:txBody>
      </p:sp>
    </p:spTree>
    <p:extLst>
      <p:ext uri="{BB962C8B-B14F-4D97-AF65-F5344CB8AC3E}">
        <p14:creationId xmlns:p14="http://schemas.microsoft.com/office/powerpoint/2010/main" val="18217822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64137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64137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80</a:t>
            </a:fld>
            <a:endParaRPr lang="en-US"/>
          </a:p>
        </p:txBody>
      </p:sp>
    </p:spTree>
    <p:extLst>
      <p:ext uri="{BB962C8B-B14F-4D97-AF65-F5344CB8AC3E}">
        <p14:creationId xmlns:p14="http://schemas.microsoft.com/office/powerpoint/2010/main" val="115179034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81</a:t>
            </a:fld>
            <a:endParaRPr lang="en-US"/>
          </a:p>
        </p:txBody>
      </p:sp>
    </p:spTree>
    <p:extLst>
      <p:ext uri="{BB962C8B-B14F-4D97-AF65-F5344CB8AC3E}">
        <p14:creationId xmlns:p14="http://schemas.microsoft.com/office/powerpoint/2010/main" val="19710868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82</a:t>
            </a:fld>
            <a:endParaRPr lang="en-US"/>
          </a:p>
        </p:txBody>
      </p:sp>
    </p:spTree>
    <p:extLst>
      <p:ext uri="{BB962C8B-B14F-4D97-AF65-F5344CB8AC3E}">
        <p14:creationId xmlns:p14="http://schemas.microsoft.com/office/powerpoint/2010/main" val="4965460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83</a:t>
            </a:fld>
            <a:endParaRPr lang="en-US"/>
          </a:p>
        </p:txBody>
      </p:sp>
    </p:spTree>
    <p:extLst>
      <p:ext uri="{BB962C8B-B14F-4D97-AF65-F5344CB8AC3E}">
        <p14:creationId xmlns:p14="http://schemas.microsoft.com/office/powerpoint/2010/main" val="891842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should we use Infrastructure As Code?</a:t>
            </a:r>
          </a:p>
          <a:p>
            <a:endParaRPr lang="en-US" dirty="0"/>
          </a:p>
          <a:p>
            <a:r>
              <a:rPr lang="en-US" dirty="0"/>
              <a:t>There are a LOT of reasons!  I won’t get into them all right now.</a:t>
            </a:r>
          </a:p>
          <a:p>
            <a:endParaRPr lang="en-US" dirty="0"/>
          </a:p>
          <a:p>
            <a:r>
              <a:rPr lang="en-US" dirty="0"/>
              <a:t>But the main one is…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892586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84</a:t>
            </a:fld>
            <a:endParaRPr lang="en-US"/>
          </a:p>
        </p:txBody>
      </p:sp>
    </p:spTree>
    <p:extLst>
      <p:ext uri="{BB962C8B-B14F-4D97-AF65-F5344CB8AC3E}">
        <p14:creationId xmlns:p14="http://schemas.microsoft.com/office/powerpoint/2010/main" val="278078469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85</a:t>
            </a:fld>
            <a:endParaRPr lang="en-US"/>
          </a:p>
        </p:txBody>
      </p:sp>
    </p:spTree>
    <p:extLst>
      <p:ext uri="{BB962C8B-B14F-4D97-AF65-F5344CB8AC3E}">
        <p14:creationId xmlns:p14="http://schemas.microsoft.com/office/powerpoint/2010/main" val="390105474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86</a:t>
            </a:fld>
            <a:endParaRPr lang="en-US"/>
          </a:p>
        </p:txBody>
      </p:sp>
    </p:spTree>
    <p:extLst>
      <p:ext uri="{BB962C8B-B14F-4D97-AF65-F5344CB8AC3E}">
        <p14:creationId xmlns:p14="http://schemas.microsoft.com/office/powerpoint/2010/main" val="2503711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059067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88</a:t>
            </a:fld>
            <a:endParaRPr lang="en-US"/>
          </a:p>
        </p:txBody>
      </p:sp>
    </p:spTree>
    <p:extLst>
      <p:ext uri="{BB962C8B-B14F-4D97-AF65-F5344CB8AC3E}">
        <p14:creationId xmlns:p14="http://schemas.microsoft.com/office/powerpoint/2010/main" val="18217822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059067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90</a:t>
            </a:fld>
            <a:endParaRPr lang="en-US"/>
          </a:p>
        </p:txBody>
      </p:sp>
    </p:spTree>
    <p:extLst>
      <p:ext uri="{BB962C8B-B14F-4D97-AF65-F5344CB8AC3E}">
        <p14:creationId xmlns:p14="http://schemas.microsoft.com/office/powerpoint/2010/main" val="18217822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059067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92</a:t>
            </a:fld>
            <a:endParaRPr lang="en-US"/>
          </a:p>
        </p:txBody>
      </p:sp>
    </p:spTree>
    <p:extLst>
      <p:ext uri="{BB962C8B-B14F-4D97-AF65-F5344CB8AC3E}">
        <p14:creationId xmlns:p14="http://schemas.microsoft.com/office/powerpoint/2010/main" val="18217822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6413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simple: You WON’T succeed managing a large scale cloud environment without a repeatable way of deploying &amp; managing resources.  </a:t>
            </a:r>
          </a:p>
          <a:p>
            <a:endParaRPr lang="en-US" dirty="0"/>
          </a:p>
          <a:p>
            <a:r>
              <a:rPr lang="en-US" dirty="0"/>
              <a:t>Infrastructure as Code is CRITICAL to succeeding in the cloud!</a:t>
            </a:r>
          </a:p>
          <a:p>
            <a:endParaRPr lang="en-US" dirty="0"/>
          </a:p>
          <a:p>
            <a:r>
              <a:rPr lang="en-US" dirty="0"/>
              <a:t>There is no way you manage 10s, 100s, or even 1000s of resources in the cloud by clicking your way through the Azure portal.</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02654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94</a:t>
            </a:fld>
            <a:endParaRPr lang="en-US"/>
          </a:p>
        </p:txBody>
      </p:sp>
    </p:spTree>
    <p:extLst>
      <p:ext uri="{BB962C8B-B14F-4D97-AF65-F5344CB8AC3E}">
        <p14:creationId xmlns:p14="http://schemas.microsoft.com/office/powerpoint/2010/main" val="182178229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95</a:t>
            </a:fld>
            <a:endParaRPr lang="en-US"/>
          </a:p>
        </p:txBody>
      </p:sp>
    </p:spTree>
    <p:extLst>
      <p:ext uri="{BB962C8B-B14F-4D97-AF65-F5344CB8AC3E}">
        <p14:creationId xmlns:p14="http://schemas.microsoft.com/office/powerpoint/2010/main" val="402044422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96</a:t>
            </a:fld>
            <a:endParaRPr lang="en-US"/>
          </a:p>
        </p:txBody>
      </p:sp>
    </p:spTree>
    <p:extLst>
      <p:ext uri="{BB962C8B-B14F-4D97-AF65-F5344CB8AC3E}">
        <p14:creationId xmlns:p14="http://schemas.microsoft.com/office/powerpoint/2010/main" val="21147246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97</a:t>
            </a:fld>
            <a:endParaRPr lang="en-US"/>
          </a:p>
        </p:txBody>
      </p:sp>
    </p:spTree>
    <p:extLst>
      <p:ext uri="{BB962C8B-B14F-4D97-AF65-F5344CB8AC3E}">
        <p14:creationId xmlns:p14="http://schemas.microsoft.com/office/powerpoint/2010/main" val="57115242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059067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99</a:t>
            </a:fld>
            <a:endParaRPr lang="en-US"/>
          </a:p>
        </p:txBody>
      </p:sp>
    </p:spTree>
    <p:extLst>
      <p:ext uri="{BB962C8B-B14F-4D97-AF65-F5344CB8AC3E}">
        <p14:creationId xmlns:p14="http://schemas.microsoft.com/office/powerpoint/2010/main" val="2597602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emf"/><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emf"/><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emf"/><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7.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7.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7.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7B27273-82A0-4F03-B551-F05C0A270C9F}" type="datetimeFigureOut">
              <a:rPr lang="en-US" smtClean="0"/>
              <a:t>6/23/2022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1193804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B27273-82A0-4F03-B551-F05C0A270C9F}" type="datetimeFigureOut">
              <a:rPr lang="en-US" smtClean="0"/>
              <a:t>6/23/2022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2124882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2_TITLE, SUBHEAD, BODY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11500338" cy="1514902"/>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8" name="Text Placeholder 3"/>
          <p:cNvSpPr>
            <a:spLocks noGrp="1"/>
          </p:cNvSpPr>
          <p:nvPr>
            <p:ph type="body" sz="quarter" idx="10"/>
          </p:nvPr>
        </p:nvSpPr>
        <p:spPr>
          <a:xfrm>
            <a:off x="345825" y="784483"/>
            <a:ext cx="5373880" cy="48340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34310147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dirty="0"/>
              <a:t>Click to edit Master title style</a:t>
            </a:r>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6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Click to edit Master subtitle style</a:t>
            </a:r>
          </a:p>
        </p:txBody>
      </p:sp>
    </p:spTree>
    <p:extLst>
      <p:ext uri="{BB962C8B-B14F-4D97-AF65-F5344CB8AC3E}">
        <p14:creationId xmlns:p14="http://schemas.microsoft.com/office/powerpoint/2010/main" val="111906951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Slide Number Placeholder 3"/>
          <p:cNvSpPr>
            <a:spLocks noGrp="1"/>
          </p:cNvSpPr>
          <p:nvPr>
            <p:ph type="sldNum" sz="quarter" idx="10"/>
          </p:nvPr>
        </p:nvSpPr>
        <p:spPr/>
        <p:txBody>
          <a:body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64990874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Slide Number Placeholder 4"/>
          <p:cNvSpPr>
            <a:spLocks noGrp="1"/>
          </p:cNvSpPr>
          <p:nvPr>
            <p:ph type="sldNum" sz="quarter" idx="10"/>
          </p:nvPr>
        </p:nvSpPr>
        <p:spPr/>
        <p:txBody>
          <a:bodyPr/>
          <a:lstStyle/>
          <a:p>
            <a:r>
              <a:rPr lang="en-US" dirty="0">
                <a:gradFill>
                  <a:gsLst>
                    <a:gs pos="0">
                      <a:schemeClr val="accent3"/>
                    </a:gs>
                    <a:gs pos="86000">
                      <a:schemeClr val="accent3"/>
                    </a:gs>
                  </a:gsLst>
                  <a:lin ang="5400000" scaled="0"/>
                </a:gradFill>
              </a:rPr>
              <a:t>© 2015 Microsoft Corporation </a:t>
            </a:r>
            <a:r>
              <a:rPr lang="en-US" dirty="0">
                <a:solidFill>
                  <a:schemeClr val="bg1"/>
                </a:solidFill>
              </a:rPr>
              <a:t>&lt;#&gt;</a:t>
            </a:r>
          </a:p>
        </p:txBody>
      </p:sp>
    </p:spTree>
    <p:extLst>
      <p:ext uri="{BB962C8B-B14F-4D97-AF65-F5344CB8AC3E}">
        <p14:creationId xmlns:p14="http://schemas.microsoft.com/office/powerpoint/2010/main" val="352994924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a:t>Video</a:t>
            </a:r>
          </a:p>
        </p:txBody>
      </p:sp>
    </p:spTree>
    <p:extLst>
      <p:ext uri="{BB962C8B-B14F-4D97-AF65-F5344CB8AC3E}">
        <p14:creationId xmlns:p14="http://schemas.microsoft.com/office/powerpoint/2010/main" val="126770993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34098815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a:t>subject</a:t>
            </a:r>
          </a:p>
        </p:txBody>
      </p:sp>
      <p:sp>
        <p:nvSpPr>
          <p:cNvPr id="3" name="Slide Number Placeholder 2"/>
          <p:cNvSpPr>
            <a:spLocks noGrp="1"/>
          </p:cNvSpPr>
          <p:nvPr>
            <p:ph type="sldNum" sz="quarter" idx="10"/>
          </p:nvPr>
        </p:nvSpPr>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24197891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4400">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A164282-434E-41D4-9582-783D542A7B68}"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93127455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A164282-434E-41D4-9582-783D542A7B68}"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81789497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A164282-434E-41D4-9582-783D542A7B68}"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621986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B27273-82A0-4F03-B551-F05C0A270C9F}" type="datetimeFigureOut">
              <a:rPr lang="en-US" smtClean="0"/>
              <a:t>6/23/2022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356904053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0"/>
          </p:nvPr>
        </p:nvSpPr>
        <p:spPr/>
        <p:txBody>
          <a:body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76980889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0"/>
          </p:nvPr>
        </p:nvSpPr>
        <p:spPr/>
        <p:txBody>
          <a:body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72282978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0117" y="228602"/>
            <a:ext cx="11173883" cy="666387"/>
          </a:xfrm>
        </p:spPr>
        <p:txBody>
          <a:bodyPr>
            <a:noAutofit/>
          </a:bodyPr>
          <a:lstStyle>
            <a:lvl1pPr algn="ctr">
              <a:defRPr sz="4400"/>
            </a:lvl1pPr>
          </a:lstStyle>
          <a:p>
            <a:r>
              <a:rPr lang="en-US" dirty="0"/>
              <a:t>Click to edit Master title style</a:t>
            </a:r>
          </a:p>
        </p:txBody>
      </p:sp>
      <p:sp>
        <p:nvSpPr>
          <p:cNvPr id="5" name="Slide Number Placeholder 4"/>
          <p:cNvSpPr>
            <a:spLocks noGrp="1"/>
          </p:cNvSpPr>
          <p:nvPr>
            <p:ph type="sldNum" sz="quarter" idx="11"/>
          </p:nvPr>
        </p:nvSpPr>
        <p:spPr>
          <a:xfrm>
            <a:off x="9229929" y="6396037"/>
            <a:ext cx="2743200" cy="365125"/>
          </a:xfrm>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45380397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626858"/>
          </a:xfrm>
          <a:prstGeom prst="rect">
            <a:avLst/>
          </a:prstGeom>
        </p:spPr>
        <p:txBody>
          <a:bodyPr/>
          <a:lstStyle>
            <a:lvl1pPr marL="457200" indent="-457200">
              <a:buClrTx/>
              <a:buFont typeface="Arial" pitchFamily="34" charset="0"/>
              <a:buChar char="•"/>
              <a:defRPr sz="2800">
                <a:latin typeface="Segoe UI" panose="020B0502040204020203" pitchFamily="34" charset="0"/>
                <a:ea typeface="Segoe UI Symbol" pitchFamily="34" charset="0"/>
                <a:cs typeface="Segoe UI" panose="020B0502040204020203" pitchFamily="34" charset="0"/>
              </a:defRPr>
            </a:lvl1pPr>
            <a:lvl2pPr marL="800100" indent="-342900">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2pPr>
            <a:lvl3pPr marL="1257300" indent="-3429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3pPr>
            <a:lvl4pPr marL="1657350" indent="-28575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4pPr>
            <a:lvl5pPr marL="2114550" indent="-28575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half" idx="10"/>
          </p:nvPr>
        </p:nvSpPr>
        <p:spPr>
          <a:xfrm>
            <a:off x="6197441" y="1600206"/>
            <a:ext cx="5384800" cy="4626858"/>
          </a:xfrm>
          <a:prstGeom prst="rect">
            <a:avLst/>
          </a:prstGeom>
        </p:spPr>
        <p:txBody>
          <a:bodyPr/>
          <a:lstStyle>
            <a:lvl1pPr marL="342900" indent="-342900">
              <a:buClrTx/>
              <a:buFont typeface="Arial" pitchFamily="34" charset="0"/>
              <a:buChar char="•"/>
              <a:defRPr sz="2800">
                <a:latin typeface="Segoe UI" panose="020B0502040204020203" pitchFamily="34" charset="0"/>
                <a:ea typeface="Segoe UI Symbol" pitchFamily="34" charset="0"/>
                <a:cs typeface="Segoe UI" panose="020B0502040204020203" pitchFamily="34" charset="0"/>
              </a:defRPr>
            </a:lvl1pPr>
            <a:lvl2pPr marL="742950" indent="-285750">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2pPr>
            <a:lvl3pPr marL="1143000" indent="-2286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3pPr>
            <a:lvl4pPr marL="1600200" indent="-22860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4pPr>
            <a:lvl5pPr marL="2057400" indent="-22860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6921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2146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8004726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770589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820937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639550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63981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145544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1974980"/>
            <a:ext cx="8871457" cy="2387600"/>
          </a:xfrm>
        </p:spPr>
        <p:txBody>
          <a:bodyPr anchor="ctr">
            <a:noAutofit/>
          </a:bodyPr>
          <a:lstStyle>
            <a:lvl1pPr algn="l">
              <a:defRPr sz="9598"/>
            </a:lvl1pPr>
          </a:lstStyle>
          <a:p>
            <a:r>
              <a:rPr lang="en-US" dirty="0"/>
              <a:t>Title of the talk goes here</a:t>
            </a:r>
          </a:p>
        </p:txBody>
      </p:sp>
      <p:sp>
        <p:nvSpPr>
          <p:cNvPr id="3" name="Subtitle 2"/>
          <p:cNvSpPr>
            <a:spLocks noGrp="1"/>
          </p:cNvSpPr>
          <p:nvPr>
            <p:ph type="subTitle" idx="1" hasCustomPrompt="1"/>
          </p:nvPr>
        </p:nvSpPr>
        <p:spPr>
          <a:xfrm>
            <a:off x="606176" y="5115698"/>
            <a:ext cx="8871457" cy="1297459"/>
          </a:xfrm>
        </p:spPr>
        <p:txBody>
          <a:bodyPr>
            <a:noAutofit/>
          </a:bodyPr>
          <a:lstStyle>
            <a:lvl1pPr marL="0" indent="0" algn="l">
              <a:buNone/>
              <a:defRPr sz="2000">
                <a:solidFill>
                  <a:srgbClr val="00B0F0"/>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Presenter Name</a:t>
            </a:r>
          </a:p>
          <a:p>
            <a:r>
              <a:rPr lang="en-US" dirty="0"/>
              <a:t>Presenter Title</a:t>
            </a:r>
          </a:p>
          <a:p>
            <a:r>
              <a:rPr lang="en-US" dirty="0"/>
              <a:t>04/02/2014</a:t>
            </a:r>
          </a:p>
        </p:txBody>
      </p:sp>
    </p:spTree>
    <p:extLst>
      <p:ext uri="{BB962C8B-B14F-4D97-AF65-F5344CB8AC3E}">
        <p14:creationId xmlns:p14="http://schemas.microsoft.com/office/powerpoint/2010/main" val="241260446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22791371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802499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558374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7495572"/>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190957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153500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799707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889643"/>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2731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731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1" y="6356351"/>
            <a:ext cx="2743200" cy="365125"/>
          </a:xfrm>
          <a:prstGeom prst="rect">
            <a:avLst/>
          </a:prstGeom>
        </p:spPr>
        <p:txBody>
          <a:bodyPr/>
          <a:lstStyle/>
          <a:p>
            <a:fld id="{50B57460-EC8C-496E-B825-E030E5EAD088}" type="datetimeFigureOut">
              <a:rPr lang="en-US" smtClean="0">
                <a:solidFill>
                  <a:srgbClr val="FFFFFF"/>
                </a:solidFill>
              </a:rPr>
              <a:pPr/>
              <a:t>6/23/2022</a:t>
            </a:fld>
            <a:endParaRPr lang="en-US">
              <a:solidFill>
                <a:srgbClr val="FFFFFF"/>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US">
              <a:solidFill>
                <a:srgbClr val="FFFFFF"/>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C7CA368E-06D4-4D16-ACE0-0F724B54AFDF}"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8724814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7175433"/>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D817BCF1-EDE9-46B3-A8B3-659212B54243}" type="datetimeFigureOut">
              <a:rPr lang="en-US" smtClean="0"/>
              <a:t>6/23/2022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1787077617"/>
      </p:ext>
    </p:extLst>
  </p:cSld>
  <p:clrMapOvr>
    <a:overrideClrMapping bg1="dk1" tx1="lt1" bg2="dk2" tx2="lt2" accent1="accent1" accent2="accent2" accent3="accent3" accent4="accent4" accent5="accent5" accent6="accent6" hlink="hlink" folHlink="folHlink"/>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17BCF1-EDE9-46B3-A8B3-659212B54243}" type="datetimeFigureOut">
              <a:rPr lang="en-US" smtClean="0"/>
              <a:t>6/23/2022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260709879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D817BCF1-EDE9-46B3-A8B3-659212B54243}" type="datetimeFigureOut">
              <a:rPr lang="en-US" smtClean="0"/>
              <a:t>6/23/2022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4073528502"/>
      </p:ext>
    </p:extLst>
  </p:cSld>
  <p:clrMapOvr>
    <a:overrideClrMapping bg1="dk1" tx1="lt1" bg2="dk2" tx2="lt2" accent1="accent1" accent2="accent2" accent3="accent3" accent4="accent4" accent5="accent5" accent6="accent6" hlink="hlink" folHlink="folHlink"/>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817BCF1-EDE9-46B3-A8B3-659212B54243}" type="datetimeFigureOut">
              <a:rPr lang="en-US" smtClean="0"/>
              <a:t>6/23/2022</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39911133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D817BCF1-EDE9-46B3-A8B3-659212B54243}" type="datetimeFigureOut">
              <a:rPr lang="en-US" smtClean="0"/>
              <a:t>6/23/2022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BCED8A-DE7B-4F20-BCBD-2F1C97F6A900}"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1062294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817BCF1-EDE9-46B3-A8B3-659212B54243}" type="datetimeFigureOut">
              <a:rPr lang="en-US" smtClean="0"/>
              <a:t>6/23/2022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149819346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E9971E-8931-564D-9F39-FE084704E227}" type="datetimeFigureOut">
              <a:rPr lang="en-US" smtClean="0"/>
              <a:t>6/23/2022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F15AE72-F18A-8A4F-B00E-F60D5550EA47}" type="slidenum">
              <a:rPr lang="en-US" smtClean="0"/>
              <a:t>‹#›</a:t>
            </a:fld>
            <a:endParaRPr lang="en-US"/>
          </a:p>
        </p:txBody>
      </p:sp>
    </p:spTree>
    <p:extLst>
      <p:ext uri="{BB962C8B-B14F-4D97-AF65-F5344CB8AC3E}">
        <p14:creationId xmlns:p14="http://schemas.microsoft.com/office/powerpoint/2010/main" val="383157272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817BCF1-EDE9-46B3-A8B3-659212B54243}" type="datetimeFigureOut">
              <a:rPr lang="en-US" smtClean="0"/>
              <a:t>6/23/2022</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180780013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D817BCF1-EDE9-46B3-A8B3-659212B54243}" type="datetimeFigureOut">
              <a:rPr lang="en-US" smtClean="0"/>
              <a:t>6/23/2022</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307911618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17BCF1-EDE9-46B3-A8B3-659212B54243}" type="datetimeFigureOut">
              <a:rPr lang="en-US" smtClean="0"/>
              <a:t>6/23/2022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26953693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defTabSz="913924"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dirty="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19539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17BCF1-EDE9-46B3-A8B3-659212B54243}" type="datetimeFigureOut">
              <a:rPr lang="en-US" smtClean="0"/>
              <a:t>6/23/2022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287009754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App Innovation Title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4" name="Rectangle 23"/>
          <p:cNvSpPr/>
          <p:nvPr userDrawn="1"/>
        </p:nvSpPr>
        <p:spPr bwMode="auto">
          <a:xfrm rot="10800000">
            <a:off x="5608948" y="0"/>
            <a:ext cx="6583051" cy="6858000"/>
          </a:xfrm>
          <a:prstGeom prst="rect">
            <a:avLst/>
          </a:prstGeom>
          <a:gradFill>
            <a:gsLst>
              <a:gs pos="0">
                <a:srgbClr val="000000">
                  <a:lumMod val="45000"/>
                  <a:alpha val="40000"/>
                </a:srgbClr>
              </a:gs>
              <a:gs pos="26000">
                <a:srgbClr val="000000">
                  <a:alpha val="25000"/>
                </a:srgbClr>
              </a:gs>
              <a:gs pos="62000">
                <a:srgbClr val="000000">
                  <a:alpha val="0"/>
                  <a:lumMod val="5000"/>
                  <a:lumOff val="9500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pPr>
            <a:endParaRPr lang="en-US" sz="235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p:nvPr userDrawn="1"/>
        </p:nvGrpSpPr>
        <p:grpSpPr>
          <a:xfrm>
            <a:off x="9676728" y="435413"/>
            <a:ext cx="2085432" cy="446719"/>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grpSp>
      <p:sp>
        <p:nvSpPr>
          <p:cNvPr id="23" name="Rectangle 22"/>
          <p:cNvSpPr/>
          <p:nvPr userDrawn="1"/>
        </p:nvSpPr>
        <p:spPr bwMode="gray">
          <a:xfrm>
            <a:off x="6409944" y="1408177"/>
            <a:ext cx="5340096" cy="2971800"/>
          </a:xfrm>
          <a:prstGeom prst="rect">
            <a:avLst/>
          </a:prstGeom>
          <a:solidFill>
            <a:schemeClr val="accent3">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pPr>
            <a:endParaRPr lang="en-US" sz="2350" err="1">
              <a:gradFill>
                <a:gsLst>
                  <a:gs pos="0">
                    <a:srgbClr val="FFFFFF"/>
                  </a:gs>
                  <a:gs pos="100000">
                    <a:srgbClr val="FFFFFF"/>
                  </a:gs>
                </a:gsLst>
                <a:lin ang="5400000" scaled="0"/>
              </a:gradFill>
              <a:ea typeface="Segoe UI" pitchFamily="34" charset="0"/>
              <a:cs typeface="Segoe UI" pitchFamily="34" charset="0"/>
            </a:endParaRPr>
          </a:p>
        </p:txBody>
      </p:sp>
      <p:sp>
        <p:nvSpPr>
          <p:cNvPr id="26" name="Title 1"/>
          <p:cNvSpPr>
            <a:spLocks noGrp="1"/>
          </p:cNvSpPr>
          <p:nvPr>
            <p:ph type="title" hasCustomPrompt="1"/>
          </p:nvPr>
        </p:nvSpPr>
        <p:spPr bwMode="gray">
          <a:xfrm>
            <a:off x="6409945" y="1413776"/>
            <a:ext cx="5332362" cy="2087516"/>
          </a:xfrm>
          <a:noFill/>
        </p:spPr>
        <p:txBody>
          <a:bodyPr lIns="182880" tIns="182880" rIns="91440" bIns="91440" anchor="t" anchorCtr="0"/>
          <a:lstStyle>
            <a:lvl1pPr>
              <a:defRPr sz="4794" spc="-98" baseline="0">
                <a:gradFill>
                  <a:gsLst>
                    <a:gs pos="57576">
                      <a:srgbClr val="FFFFFF"/>
                    </a:gs>
                    <a:gs pos="35000">
                      <a:srgbClr val="FFFFFF"/>
                    </a:gs>
                  </a:gsLst>
                  <a:lin ang="5400000" scaled="0"/>
                </a:gradFill>
              </a:defRPr>
            </a:lvl1pPr>
          </a:lstStyle>
          <a:p>
            <a:r>
              <a:rPr lang="en-US"/>
              <a:t>Presentation title</a:t>
            </a:r>
          </a:p>
        </p:txBody>
      </p:sp>
      <p:sp>
        <p:nvSpPr>
          <p:cNvPr id="27" name="Text Placeholder 2"/>
          <p:cNvSpPr>
            <a:spLocks noGrp="1"/>
          </p:cNvSpPr>
          <p:nvPr>
            <p:ph type="body" sz="quarter" idx="10" hasCustomPrompt="1"/>
          </p:nvPr>
        </p:nvSpPr>
        <p:spPr>
          <a:xfrm>
            <a:off x="6409944" y="3494811"/>
            <a:ext cx="5340096" cy="877163"/>
          </a:xfrm>
        </p:spPr>
        <p:txBody>
          <a:bodyPr lIns="182880" tIns="91440" bIns="0" anchor="ctr" anchorCtr="0"/>
          <a:lstStyle>
            <a:lvl1pPr marL="0" indent="0">
              <a:lnSpc>
                <a:spcPct val="100000"/>
              </a:lnSpc>
              <a:spcBef>
                <a:spcPts val="0"/>
              </a:spcBef>
              <a:buNone/>
              <a:defRPr sz="2797">
                <a:solidFill>
                  <a:schemeClr val="bg1"/>
                </a:solidFill>
              </a:defRPr>
            </a:lvl1pPr>
          </a:lstStyle>
          <a:p>
            <a:pPr lvl="0"/>
            <a:r>
              <a:rPr lang="en-US"/>
              <a:t>Subtitle</a:t>
            </a:r>
          </a:p>
        </p:txBody>
      </p:sp>
    </p:spTree>
    <p:extLst>
      <p:ext uri="{BB962C8B-B14F-4D97-AF65-F5344CB8AC3E}">
        <p14:creationId xmlns:p14="http://schemas.microsoft.com/office/powerpoint/2010/main" val="1461816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3_Title/sub-title_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2"/>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5"/>
            <a:ext cx="12192000" cy="904286"/>
          </a:xfrm>
        </p:spPr>
        <p:txBody>
          <a:bodyPr lIns="393192" bIns="91440">
            <a:normAutofit/>
          </a:bodyPr>
          <a:lstStyle>
            <a:lvl1pPr marL="0" indent="0">
              <a:buNone/>
              <a:defRPr sz="2800">
                <a:solidFill>
                  <a:schemeClr val="tx1"/>
                </a:solidFill>
                <a:latin typeface="+mj-lt"/>
              </a:defRPr>
            </a:lvl1pPr>
            <a:lvl2pPr marL="456619" indent="0">
              <a:buNone/>
              <a:defRPr/>
            </a:lvl2pPr>
          </a:lstStyle>
          <a:p>
            <a:pPr lvl="0"/>
            <a:r>
              <a:rPr lang="en-US"/>
              <a:t>Subtitle</a:t>
            </a:r>
          </a:p>
        </p:txBody>
      </p:sp>
    </p:spTree>
    <p:extLst>
      <p:ext uri="{BB962C8B-B14F-4D97-AF65-F5344CB8AC3E}">
        <p14:creationId xmlns:p14="http://schemas.microsoft.com/office/powerpoint/2010/main" val="33808037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24_Purple bar">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US" sz="2397"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4755212"/>
          </a:xfrm>
        </p:spPr>
        <p:txBody>
          <a:bodyPr lIns="393192" tIns="393192" rIns="393192" bIns="91440">
            <a:normAutofit/>
          </a:bodyPr>
          <a:lstStyle>
            <a:lvl1pPr marL="0" indent="0">
              <a:buNone/>
              <a:defRPr sz="4400">
                <a:solidFill>
                  <a:schemeClr val="bg1"/>
                </a:solidFill>
                <a:latin typeface="+mj-lt"/>
              </a:defRPr>
            </a:lvl1pPr>
          </a:lstStyle>
          <a:p>
            <a:pPr lvl="0"/>
            <a:r>
              <a:rPr lang="en-US"/>
              <a:t>Title</a:t>
            </a:r>
          </a:p>
        </p:txBody>
      </p:sp>
      <p:sp>
        <p:nvSpPr>
          <p:cNvPr id="7" name="Text Placeholder 5"/>
          <p:cNvSpPr>
            <a:spLocks noGrp="1"/>
          </p:cNvSpPr>
          <p:nvPr>
            <p:ph type="body" sz="quarter" idx="13"/>
          </p:nvPr>
        </p:nvSpPr>
        <p:spPr>
          <a:xfrm>
            <a:off x="5073765" y="0"/>
            <a:ext cx="7118236" cy="6858000"/>
          </a:xfrm>
        </p:spPr>
        <p:txBody>
          <a:bodyPr lIns="393192" tIns="393192" rIns="182880"/>
          <a:lstStyle>
            <a:lvl1pPr marL="0" indent="0">
              <a:spcAft>
                <a:spcPts val="599"/>
              </a:spcAft>
              <a:buNone/>
              <a:defRPr>
                <a:latin typeface="+mj-lt"/>
              </a:defRPr>
            </a:lvl1pPr>
            <a:lvl2pPr marL="0" indent="0">
              <a:spcAft>
                <a:spcPts val="599"/>
              </a:spcAft>
              <a:buNone/>
              <a:defRPr>
                <a:latin typeface="+mj-lt"/>
              </a:defRPr>
            </a:lvl2pPr>
            <a:lvl3pPr marL="0" indent="0">
              <a:spcAft>
                <a:spcPts val="599"/>
              </a:spcAft>
              <a:buNone/>
              <a:defRPr/>
            </a:lvl3pPr>
            <a:lvl4pPr marL="0" indent="0">
              <a:spcAft>
                <a:spcPts val="599"/>
              </a:spcAft>
              <a:buNone/>
              <a:defRPr/>
            </a:lvl4pPr>
            <a:lvl5pPr marL="0" indent="0">
              <a:spcAft>
                <a:spcPts val="599"/>
              </a:spcAft>
              <a:buNone/>
              <a:defRPr sz="159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282995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5808645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273819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532848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8533664"/>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7532623"/>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080142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33984" y="484298"/>
            <a:ext cx="6995026" cy="1300000"/>
          </a:xfrm>
          <a:prstGeom prst="rect">
            <a:avLst/>
          </a:prstGeom>
        </p:spPr>
      </p:pic>
    </p:spTree>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687580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5354455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9469281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17881011"/>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4186506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06972317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8721012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5566154"/>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4873084"/>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580780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8750679"/>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917527"/>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2_TITLE, SUBHEAD, BODY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11500338" cy="1514902"/>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8" name="Text Placeholder 3"/>
          <p:cNvSpPr>
            <a:spLocks noGrp="1"/>
          </p:cNvSpPr>
          <p:nvPr>
            <p:ph type="body" sz="quarter" idx="10"/>
          </p:nvPr>
        </p:nvSpPr>
        <p:spPr>
          <a:xfrm>
            <a:off x="345825" y="784483"/>
            <a:ext cx="5373880" cy="48340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55839582"/>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dirty="0"/>
              <a:t>Click to edit Master title style</a:t>
            </a:r>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6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Click to edit Master subtitle style</a:t>
            </a:r>
          </a:p>
        </p:txBody>
      </p:sp>
    </p:spTree>
    <p:extLst>
      <p:ext uri="{BB962C8B-B14F-4D97-AF65-F5344CB8AC3E}">
        <p14:creationId xmlns:p14="http://schemas.microsoft.com/office/powerpoint/2010/main" val="258328220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26310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99667126"/>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04470041"/>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8603466"/>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485378"/>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840254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 STATIC">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1974980"/>
            <a:ext cx="8871457" cy="2387600"/>
          </a:xfrm>
        </p:spPr>
        <p:txBody>
          <a:bodyPr anchor="ctr">
            <a:noAutofit/>
          </a:bodyPr>
          <a:lstStyle>
            <a:lvl1pPr algn="l">
              <a:defRPr sz="9598"/>
            </a:lvl1pPr>
          </a:lstStyle>
          <a:p>
            <a:r>
              <a:rPr lang="en-US" dirty="0"/>
              <a:t>Title of the talk goes here</a:t>
            </a:r>
          </a:p>
        </p:txBody>
      </p:sp>
      <p:sp>
        <p:nvSpPr>
          <p:cNvPr id="3" name="Subtitle 2"/>
          <p:cNvSpPr>
            <a:spLocks noGrp="1"/>
          </p:cNvSpPr>
          <p:nvPr>
            <p:ph type="subTitle" idx="1" hasCustomPrompt="1"/>
          </p:nvPr>
        </p:nvSpPr>
        <p:spPr>
          <a:xfrm>
            <a:off x="606176" y="5115698"/>
            <a:ext cx="8871457" cy="1297459"/>
          </a:xfrm>
        </p:spPr>
        <p:txBody>
          <a:bodyPr>
            <a:noAutofit/>
          </a:bodyPr>
          <a:lstStyle>
            <a:lvl1pPr marL="0" indent="0" algn="l">
              <a:buNone/>
              <a:defRPr sz="2000">
                <a:solidFill>
                  <a:srgbClr val="00B0F0"/>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Presenter Name</a:t>
            </a:r>
          </a:p>
          <a:p>
            <a:r>
              <a:rPr lang="en-US" dirty="0"/>
              <a:t>Presenter Title</a:t>
            </a:r>
          </a:p>
          <a:p>
            <a:r>
              <a:rPr lang="en-US" dirty="0"/>
              <a:t>04/02/2014</a:t>
            </a:r>
          </a:p>
        </p:txBody>
      </p:sp>
    </p:spTree>
    <p:extLst>
      <p:ext uri="{BB962C8B-B14F-4D97-AF65-F5344CB8AC3E}">
        <p14:creationId xmlns:p14="http://schemas.microsoft.com/office/powerpoint/2010/main" val="565156635"/>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9039631"/>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2781815"/>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5863750"/>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145188"/>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1971663"/>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7080375"/>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9316897"/>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755390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2731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731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1" y="6356351"/>
            <a:ext cx="2743200" cy="365125"/>
          </a:xfrm>
          <a:prstGeom prst="rect">
            <a:avLst/>
          </a:prstGeom>
        </p:spPr>
        <p:txBody>
          <a:bodyPr/>
          <a:lstStyle/>
          <a:p>
            <a:fld id="{50B57460-EC8C-496E-B825-E030E5EAD088}" type="datetimeFigureOut">
              <a:rPr lang="en-US" smtClean="0">
                <a:solidFill>
                  <a:srgbClr val="FFFFFF"/>
                </a:solidFill>
              </a:rPr>
              <a:pPr/>
              <a:t>6/23/2022</a:t>
            </a:fld>
            <a:endParaRPr lang="en-US">
              <a:solidFill>
                <a:srgbClr val="FFFFFF"/>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US">
              <a:solidFill>
                <a:srgbClr val="FFFFFF"/>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C7CA368E-06D4-4D16-ACE0-0F724B54AFDF}"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1165359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nfidentiality Slide">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10767164"/>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8F03489C-EBEC-4BCD-9F33-C51229F573BF}"/>
              </a:ext>
            </a:extLst>
          </p:cNvPr>
          <p:cNvPicPr>
            <a:picLocks noChangeAspect="1"/>
          </p:cNvPicPr>
          <p:nvPr userDrawn="1"/>
        </p:nvPicPr>
        <p:blipFill>
          <a:blip r:embed="rId3"/>
          <a:stretch>
            <a:fillRect/>
          </a:stretch>
        </p:blipFill>
        <p:spPr>
          <a:xfrm>
            <a:off x="6009048" y="1650980"/>
            <a:ext cx="5507904" cy="3556040"/>
          </a:xfrm>
          <a:prstGeom prst="rect">
            <a:avLst/>
          </a:prstGeom>
        </p:spPr>
      </p:pic>
    </p:spTree>
    <p:extLst>
      <p:ext uri="{BB962C8B-B14F-4D97-AF65-F5344CB8AC3E}">
        <p14:creationId xmlns:p14="http://schemas.microsoft.com/office/powerpoint/2010/main" val="38458651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Rectangle 5">
            <a:extLst>
              <a:ext uri="{FF2B5EF4-FFF2-40B4-BE49-F238E27FC236}">
                <a16:creationId xmlns:a16="http://schemas.microsoft.com/office/drawing/2014/main" id="{AEDC53B0-2DDE-4181-A709-C2651853C0C6}"/>
              </a:ext>
            </a:extLst>
          </p:cNvPr>
          <p:cNvSpPr/>
          <p:nvPr userDrawn="1"/>
        </p:nvSpPr>
        <p:spPr bwMode="auto">
          <a:xfrm>
            <a:off x="5326062" y="0"/>
            <a:ext cx="6865937" cy="6865937"/>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2526A024-7603-427B-AA0F-BD46EC898733}"/>
              </a:ext>
            </a:extLst>
          </p:cNvPr>
          <p:cNvPicPr>
            <a:picLocks noChangeAspect="1"/>
          </p:cNvPicPr>
          <p:nvPr userDrawn="1"/>
        </p:nvPicPr>
        <p:blipFill>
          <a:blip r:embed="rId3"/>
          <a:stretch>
            <a:fillRect/>
          </a:stretch>
        </p:blipFill>
        <p:spPr>
          <a:xfrm>
            <a:off x="6009048" y="1650980"/>
            <a:ext cx="5507904" cy="3556040"/>
          </a:xfrm>
          <a:prstGeom prst="rect">
            <a:avLst/>
          </a:prstGeom>
        </p:spPr>
      </p:pic>
    </p:spTree>
    <p:extLst>
      <p:ext uri="{BB962C8B-B14F-4D97-AF65-F5344CB8AC3E}">
        <p14:creationId xmlns:p14="http://schemas.microsoft.com/office/powerpoint/2010/main" val="39197520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22B3A7-1B5D-47DC-BA15-A96E343767E8}"/>
              </a:ext>
            </a:extLst>
          </p:cNvPr>
          <p:cNvSpPr/>
          <p:nvPr userDrawn="1"/>
        </p:nvSpPr>
        <p:spPr bwMode="auto">
          <a:xfrm>
            <a:off x="5334000" y="0"/>
            <a:ext cx="68580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a:extLst>
              <a:ext uri="{FF2B5EF4-FFF2-40B4-BE49-F238E27FC236}">
                <a16:creationId xmlns:a16="http://schemas.microsoft.com/office/drawing/2014/main" id="{1D9C6C8D-73A7-4B03-873D-A81183E50BB5}"/>
              </a:ext>
            </a:extLst>
          </p:cNvPr>
          <p:cNvPicPr>
            <a:picLocks noChangeAspect="1"/>
          </p:cNvPicPr>
          <p:nvPr userDrawn="1"/>
        </p:nvPicPr>
        <p:blipFill>
          <a:blip r:embed="rId3"/>
          <a:stretch>
            <a:fillRect/>
          </a:stretch>
        </p:blipFill>
        <p:spPr>
          <a:xfrm>
            <a:off x="6009048" y="1650980"/>
            <a:ext cx="5507904" cy="3556040"/>
          </a:xfrm>
          <a:prstGeom prst="rect">
            <a:avLst/>
          </a:prstGeom>
        </p:spPr>
      </p:pic>
    </p:spTree>
    <p:extLst>
      <p:ext uri="{BB962C8B-B14F-4D97-AF65-F5344CB8AC3E}">
        <p14:creationId xmlns:p14="http://schemas.microsoft.com/office/powerpoint/2010/main" val="4109136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01034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51819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05802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986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9457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589206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95308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306971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483321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24279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057409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a:extLst>
              <a:ext uri="{FF2B5EF4-FFF2-40B4-BE49-F238E27FC236}">
                <a16:creationId xmlns:a16="http://schemas.microsoft.com/office/drawing/2014/main" id="{EAA52619-E651-4E19-AEB2-DEA2667C0E5E}"/>
              </a:ext>
            </a:extLst>
          </p:cNvPr>
          <p:cNvPicPr>
            <a:picLocks noChangeAspect="1"/>
          </p:cNvPicPr>
          <p:nvPr userDrawn="1"/>
        </p:nvPicPr>
        <p:blipFill>
          <a:blip r:embed="rId2"/>
          <a:stretch>
            <a:fillRect/>
          </a:stretch>
        </p:blipFill>
        <p:spPr>
          <a:xfrm>
            <a:off x="8722929" y="4405468"/>
            <a:ext cx="2886459" cy="1863570"/>
          </a:xfrm>
          <a:prstGeom prst="rect">
            <a:avLst/>
          </a:prstGeom>
        </p:spPr>
      </p:pic>
    </p:spTree>
    <p:extLst>
      <p:ext uri="{BB962C8B-B14F-4D97-AF65-F5344CB8AC3E}">
        <p14:creationId xmlns:p14="http://schemas.microsoft.com/office/powerpoint/2010/main" val="1514160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58172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4F2E604B-EE1B-4A7E-B8A1-0D6D1C4976E6}"/>
              </a:ext>
            </a:extLst>
          </p:cNvPr>
          <p:cNvPicPr>
            <a:picLocks noChangeAspect="1"/>
          </p:cNvPicPr>
          <p:nvPr userDrawn="1"/>
        </p:nvPicPr>
        <p:blipFill>
          <a:blip r:embed="rId2"/>
          <a:stretch>
            <a:fillRect/>
          </a:stretch>
        </p:blipFill>
        <p:spPr>
          <a:xfrm>
            <a:off x="8722929" y="4405468"/>
            <a:ext cx="2886459" cy="1863570"/>
          </a:xfrm>
          <a:prstGeom prst="rect">
            <a:avLst/>
          </a:prstGeom>
        </p:spPr>
      </p:pic>
    </p:spTree>
    <p:extLst>
      <p:ext uri="{BB962C8B-B14F-4D97-AF65-F5344CB8AC3E}">
        <p14:creationId xmlns:p14="http://schemas.microsoft.com/office/powerpoint/2010/main" val="16524889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0201685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92D1C418-2753-469A-8C64-095693E97FA3}"/>
              </a:ext>
            </a:extLst>
          </p:cNvPr>
          <p:cNvPicPr>
            <a:picLocks noChangeAspect="1"/>
          </p:cNvPicPr>
          <p:nvPr userDrawn="1"/>
        </p:nvPicPr>
        <p:blipFill>
          <a:blip r:embed="rId2"/>
          <a:stretch>
            <a:fillRect/>
          </a:stretch>
        </p:blipFill>
        <p:spPr>
          <a:xfrm>
            <a:off x="8722929" y="4405468"/>
            <a:ext cx="2886459" cy="1863570"/>
          </a:xfrm>
          <a:prstGeom prst="rect">
            <a:avLst/>
          </a:prstGeom>
        </p:spPr>
      </p:pic>
    </p:spTree>
    <p:extLst>
      <p:ext uri="{BB962C8B-B14F-4D97-AF65-F5344CB8AC3E}">
        <p14:creationId xmlns:p14="http://schemas.microsoft.com/office/powerpoint/2010/main" val="14687349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B27273-82A0-4F03-B551-F05C0A270C9F}" type="datetimeFigureOut">
              <a:rPr lang="en-US" smtClean="0"/>
              <a:t>6/23/2022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26075447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55346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615422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02021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59272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06064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116809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AE432-9863-497F-ADF2-AB504863FAE4}"/>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DBFE44B9-775A-4E3B-A0AC-9CAE7355EE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17612C4E-8915-494C-AE05-EE79CBD6CA96}"/>
              </a:ext>
            </a:extLst>
          </p:cNvPr>
          <p:cNvSpPr>
            <a:spLocks noGrp="1"/>
          </p:cNvSpPr>
          <p:nvPr>
            <p:ph type="dt" sz="half" idx="10"/>
          </p:nvPr>
        </p:nvSpPr>
        <p:spPr/>
        <p:txBody>
          <a:bodyPr/>
          <a:lstStyle/>
          <a:p>
            <a:fld id="{0C073916-BD35-402F-A4AE-1BBD43C16282}" type="datetimeFigureOut">
              <a:rPr lang="en-NZ" smtClean="0"/>
              <a:t>23/06/2022</a:t>
            </a:fld>
            <a:endParaRPr lang="en-NZ"/>
          </a:p>
        </p:txBody>
      </p:sp>
      <p:sp>
        <p:nvSpPr>
          <p:cNvPr id="5" name="Footer Placeholder 4">
            <a:extLst>
              <a:ext uri="{FF2B5EF4-FFF2-40B4-BE49-F238E27FC236}">
                <a16:creationId xmlns:a16="http://schemas.microsoft.com/office/drawing/2014/main" id="{E1D6ED8B-004A-402C-A434-E6D1112E9763}"/>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847D132C-EAC5-439C-A550-061940EEE549}"/>
              </a:ext>
            </a:extLst>
          </p:cNvPr>
          <p:cNvSpPr>
            <a:spLocks noGrp="1"/>
          </p:cNvSpPr>
          <p:nvPr>
            <p:ph type="sldNum" sz="quarter" idx="12"/>
          </p:nvPr>
        </p:nvSpPr>
        <p:spPr/>
        <p:txBody>
          <a:bodyPr/>
          <a:lstStyle/>
          <a:p>
            <a:fld id="{5CCD4A6F-D24C-44C7-94D9-6C635C482F7F}" type="slidenum">
              <a:rPr lang="en-NZ" smtClean="0"/>
              <a:t>‹#›</a:t>
            </a:fld>
            <a:endParaRPr lang="en-NZ"/>
          </a:p>
        </p:txBody>
      </p:sp>
    </p:spTree>
    <p:extLst>
      <p:ext uri="{BB962C8B-B14F-4D97-AF65-F5344CB8AC3E}">
        <p14:creationId xmlns:p14="http://schemas.microsoft.com/office/powerpoint/2010/main" val="20065421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
        <p:nvSpPr>
          <p:cNvPr id="8"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7B27273-82A0-4F03-B551-F05C0A270C9F}" type="datetimeFigureOut">
              <a:rPr lang="en-US" smtClean="0"/>
              <a:t>6/23/2022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10071719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7B27273-82A0-4F03-B551-F05C0A270C9F}" type="datetimeFigureOut">
              <a:rPr lang="en-US" smtClean="0"/>
              <a:t>6/23/2022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12358744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ontent 1">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088983"/>
            <a:ext cx="11151917" cy="1508105"/>
          </a:xfrm>
          <a:prstGeom prst="rect">
            <a:avLst/>
          </a:prstGeom>
        </p:spPr>
        <p:txBody>
          <a:bodyPr/>
          <a:lstStyle>
            <a:lvl1pPr marL="0" indent="0">
              <a:spcBef>
                <a:spcPts val="2400"/>
              </a:spcBef>
              <a:buNone/>
              <a:defRPr sz="3800">
                <a:gradFill>
                  <a:gsLst>
                    <a:gs pos="100000">
                      <a:schemeClr val="tx2"/>
                    </a:gs>
                    <a:gs pos="0">
                      <a:schemeClr val="tx2"/>
                    </a:gs>
                  </a:gsLst>
                  <a:lin ang="5400000" scaled="0"/>
                </a:gradFill>
                <a:latin typeface="+mj-lt"/>
              </a:defRPr>
            </a:lvl1pPr>
            <a:lvl2pPr marL="0" indent="0">
              <a:buNone/>
              <a:defRPr sz="2000">
                <a:gradFill>
                  <a:gsLst>
                    <a:gs pos="100000">
                      <a:schemeClr val="tx1"/>
                    </a:gs>
                    <a:gs pos="6000">
                      <a:schemeClr val="tx1"/>
                    </a:gs>
                  </a:gsLst>
                  <a:lin ang="5400000" scaled="0"/>
                </a:gradFill>
              </a:defRPr>
            </a:lvl2pPr>
            <a:lvl3pPr marL="231730" indent="0">
              <a:buNone/>
              <a:defRPr sz="1600">
                <a:gradFill>
                  <a:gsLst>
                    <a:gs pos="100000">
                      <a:schemeClr val="tx1"/>
                    </a:gs>
                    <a:gs pos="6000">
                      <a:schemeClr val="tx1"/>
                    </a:gs>
                  </a:gsLst>
                  <a:lin ang="5400000" scaled="0"/>
                </a:gradFill>
              </a:defRPr>
            </a:lvl3pPr>
            <a:lvl4pPr marL="457112" indent="0">
              <a:buNone/>
              <a:defRPr sz="1200">
                <a:gradFill>
                  <a:gsLst>
                    <a:gs pos="100000">
                      <a:schemeClr val="tx1"/>
                    </a:gs>
                    <a:gs pos="6000">
                      <a:schemeClr val="tx1"/>
                    </a:gs>
                  </a:gsLst>
                  <a:lin ang="5400000" scaled="0"/>
                </a:gradFill>
              </a:defRPr>
            </a:lvl4pPr>
            <a:lvl5pPr marL="693604" indent="0">
              <a:buNone/>
              <a:defRPr sz="1000">
                <a:gradFill>
                  <a:gsLst>
                    <a:gs pos="100000">
                      <a:schemeClr val="tx1"/>
                    </a:gs>
                    <a:gs pos="6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p>
            <a:r>
              <a:rPr lang="en-US" dirty="0"/>
              <a:t>Click to edit Master title style</a:t>
            </a:r>
          </a:p>
        </p:txBody>
      </p:sp>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214043"/>
          </a:xfrm>
          <a:prstGeom prst="rect">
            <a:avLst/>
          </a:prstGeom>
        </p:spPr>
        <p:txBody>
          <a:bodyPr/>
          <a:lstStyle>
            <a:lvl1pPr marL="0" indent="0">
              <a:buClr>
                <a:schemeClr val="tx1"/>
              </a:buClr>
              <a:buSzPct val="90000"/>
              <a:buFont typeface="Arial" pitchFamily="34" charset="0"/>
              <a:buNone/>
              <a:defRPr sz="3527">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1pPr>
            <a:lvl2pPr marL="284593" indent="0">
              <a:buClr>
                <a:schemeClr val="tx1"/>
              </a:buClr>
              <a:buSzPct val="90000"/>
              <a:buFont typeface="Arial" pitchFamily="34" charset="0"/>
              <a:buNone/>
              <a:defRPr sz="3135">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2pPr>
            <a:lvl3pPr marL="559854" indent="0">
              <a:buClr>
                <a:schemeClr val="tx1"/>
              </a:buClr>
              <a:buSzPct val="90000"/>
              <a:buFont typeface="Arial" pitchFamily="34" charset="0"/>
              <a:buNone/>
              <a:defRPr sz="2744">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3pPr>
            <a:lvl4pPr marL="844448" indent="0">
              <a:buClr>
                <a:schemeClr val="tx1"/>
              </a:buClr>
              <a:buSzPct val="90000"/>
              <a:buFont typeface="Arial" pitchFamily="34" charset="0"/>
              <a:buNone/>
              <a:defRPr sz="2352">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4pPr>
            <a:lvl5pPr marL="1068391" indent="0">
              <a:buClr>
                <a:schemeClr val="tx1"/>
              </a:buClr>
              <a:buSzPct val="90000"/>
              <a:buFont typeface="Arial" pitchFamily="34" charset="0"/>
              <a:buNone/>
              <a:defRPr sz="1960">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dirty="0"/>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Single Column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74639"/>
            <a:ext cx="11653523" cy="912980"/>
          </a:xfrm>
        </p:spPr>
        <p:txBody>
          <a:bodyPr lIns="182880" tIns="0" rIns="0" bIns="0" anchor="ctr" anchorCtr="0">
            <a:noAutofit/>
          </a:bodyPr>
          <a:lstStyle>
            <a:lvl1pPr algn="l">
              <a:defRPr sz="5291" cap="none" baseline="0">
                <a:solidFill>
                  <a:schemeClr val="accent1"/>
                </a:solidFill>
                <a:latin typeface="Segoe UI Light" pitchFamily="34" charset="0"/>
                <a:ea typeface="Segoe UI" panose="020B0502040204020203" pitchFamily="34" charset="0"/>
                <a:cs typeface="Segoe UI" panose="020B0502040204020203" pitchFamily="34" charset="0"/>
              </a:defRPr>
            </a:lvl1pPr>
          </a:lstStyle>
          <a:p>
            <a:r>
              <a:rPr lang="en-US" dirty="0"/>
              <a:t>Slide heading goes here</a:t>
            </a:r>
          </a:p>
        </p:txBody>
      </p:sp>
      <p:sp>
        <p:nvSpPr>
          <p:cNvPr id="6" name="Slide Number Placeholder 5"/>
          <p:cNvSpPr>
            <a:spLocks noGrp="1"/>
          </p:cNvSpPr>
          <p:nvPr>
            <p:ph type="sldNum" sz="quarter" idx="12"/>
          </p:nvPr>
        </p:nvSpPr>
        <p:spPr>
          <a:xfrm>
            <a:off x="2" y="6566931"/>
            <a:ext cx="538477" cy="292874"/>
          </a:xfrm>
        </p:spPr>
        <p:txBody>
          <a:bodyPr lIns="0" tIns="0" rIns="0" bIns="0"/>
          <a:lstStyle>
            <a:lvl1pPr algn="ctr">
              <a:defRPr sz="1077">
                <a:solidFill>
                  <a:schemeClr val="tx2"/>
                </a:solidFill>
                <a:latin typeface="Segoe Pro" panose="020B0502040504020203" pitchFamily="34" charset="0"/>
              </a:defRPr>
            </a:lvl1pPr>
          </a:lstStyle>
          <a:p>
            <a:pPr defTabSz="914367"/>
            <a:fld id="{63863B58-CBB8-49E9-BA96-0A2E095CB188}" type="slidenum">
              <a:rPr lang="en-US" smtClean="0">
                <a:solidFill>
                  <a:srgbClr val="68217A"/>
                </a:solidFill>
              </a:rPr>
              <a:pPr defTabSz="914367"/>
              <a:t>‹#›</a:t>
            </a:fld>
            <a:endParaRPr lang="en-US" dirty="0">
              <a:solidFill>
                <a:srgbClr val="68217A"/>
              </a:solidFill>
            </a:endParaRPr>
          </a:p>
        </p:txBody>
      </p:sp>
      <p:sp>
        <p:nvSpPr>
          <p:cNvPr id="14" name="Text Placeholder 13"/>
          <p:cNvSpPr>
            <a:spLocks noGrp="1"/>
          </p:cNvSpPr>
          <p:nvPr>
            <p:ph type="body" sz="quarter" idx="14"/>
          </p:nvPr>
        </p:nvSpPr>
        <p:spPr>
          <a:xfrm>
            <a:off x="269239" y="1337047"/>
            <a:ext cx="11653523" cy="542906"/>
          </a:xfrm>
        </p:spPr>
        <p:txBody>
          <a:bodyPr lIns="182880" tIns="0" rIns="0" bIns="0"/>
          <a:lstStyle>
            <a:lvl1pPr>
              <a:lnSpc>
                <a:spcPct val="90000"/>
              </a:lnSpc>
              <a:spcBef>
                <a:spcPts val="1175"/>
              </a:spcBef>
              <a:spcAft>
                <a:spcPts val="1175"/>
              </a:spcAft>
              <a:defRPr sz="3919" baseline="0">
                <a:solidFill>
                  <a:schemeClr val="tx1"/>
                </a:solidFill>
                <a:latin typeface="Segoe UI Light" pitchFamily="34" charset="0"/>
              </a:defRPr>
            </a:lvl1pPr>
            <a:lvl2pPr marL="0" marR="0" indent="0" algn="l" defTabSz="1183993" rtl="0" eaLnBrk="1" fontAlgn="auto" latinLnBrk="0" hangingPunct="1">
              <a:lnSpc>
                <a:spcPct val="90000"/>
              </a:lnSpc>
              <a:spcBef>
                <a:spcPts val="1175"/>
              </a:spcBef>
              <a:spcAft>
                <a:spcPts val="1175"/>
              </a:spcAft>
              <a:buClrTx/>
              <a:buSzTx/>
              <a:buFontTx/>
              <a:buNone/>
              <a:tabLst/>
              <a:defRPr baseline="0">
                <a:solidFill>
                  <a:schemeClr val="tx1"/>
                </a:solidFill>
              </a:defRPr>
            </a:lvl2pPr>
            <a:lvl3pPr marL="0" indent="0">
              <a:defRPr/>
            </a:lvl3pPr>
            <a:lvl4pPr marL="0" indent="0">
              <a:defRPr/>
            </a:lvl4pPr>
            <a:lvl5pPr marL="0" indent="0">
              <a:defRPr/>
            </a:lvl5pPr>
          </a:lstStyle>
          <a:p>
            <a:endParaRPr 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367"/>
            <a:fld id="{FB2ED993-6719-40D7-973F-58059DCACE95}" type="datetimeFigureOut">
              <a:rPr lang="en-US" smtClean="0">
                <a:solidFill>
                  <a:srgbClr val="000000"/>
                </a:solidFill>
              </a:rPr>
              <a:pPr defTabSz="914367"/>
              <a:t>6/23/2022</a:t>
            </a:fld>
            <a:endParaRPr lang="en-US">
              <a:solidFill>
                <a:srgbClr val="000000"/>
              </a:solidFill>
            </a:endParaRPr>
          </a:p>
        </p:txBody>
      </p:sp>
      <p:sp>
        <p:nvSpPr>
          <p:cNvPr id="5" name="Footer Placeholder 4"/>
          <p:cNvSpPr>
            <a:spLocks noGrp="1"/>
          </p:cNvSpPr>
          <p:nvPr>
            <p:ph type="ftr" sz="quarter" idx="11"/>
          </p:nvPr>
        </p:nvSpPr>
        <p:spPr/>
        <p:txBody>
          <a:bodyPr/>
          <a:lstStyle/>
          <a:p>
            <a:pPr defTabSz="914367"/>
            <a:endParaRPr lang="en-US">
              <a:solidFill>
                <a:srgbClr val="000000"/>
              </a:solidFill>
            </a:endParaRPr>
          </a:p>
        </p:txBody>
      </p:sp>
      <p:sp>
        <p:nvSpPr>
          <p:cNvPr id="6" name="Slide Number Placeholder 5"/>
          <p:cNvSpPr>
            <a:spLocks noGrp="1"/>
          </p:cNvSpPr>
          <p:nvPr>
            <p:ph type="sldNum" sz="quarter" idx="12"/>
          </p:nvPr>
        </p:nvSpPr>
        <p:spPr/>
        <p:txBody>
          <a:bodyPr/>
          <a:lstStyle/>
          <a:p>
            <a:pPr defTabSz="914367"/>
            <a:fld id="{BD4C8C2B-26F6-4A2E-AD36-8078346D0C29}" type="slidenum">
              <a:rPr lang="en-US" smtClean="0">
                <a:solidFill>
                  <a:srgbClr val="000000"/>
                </a:solidFill>
              </a:rPr>
              <a:pPr defTabSz="914367"/>
              <a:t>‹#›</a:t>
            </a:fld>
            <a:endParaRPr lang="en-US">
              <a:solidFill>
                <a:srgbClr val="000000"/>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Title Only - for images, video, etc.">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defTabSz="914367"/>
            <a:endParaRPr lang="en-US">
              <a:solidFill>
                <a:srgbClr val="000000"/>
              </a:solidFill>
            </a:endParaRPr>
          </a:p>
        </p:txBody>
      </p:sp>
      <p:sp>
        <p:nvSpPr>
          <p:cNvPr id="5" name="Slide Number Placeholder 4"/>
          <p:cNvSpPr>
            <a:spLocks noGrp="1"/>
          </p:cNvSpPr>
          <p:nvPr>
            <p:ph type="sldNum" sz="quarter" idx="12"/>
          </p:nvPr>
        </p:nvSpPr>
        <p:spPr/>
        <p:txBody>
          <a:bodyPr/>
          <a:lstStyle/>
          <a:p>
            <a:pPr defTabSz="914367"/>
            <a:fld id="{512ED7FD-B62D-45E0-9FE6-5369AB61B87C}" type="slidenum">
              <a:rPr lang="en-US" smtClean="0">
                <a:solidFill>
                  <a:srgbClr val="000000"/>
                </a:solidFill>
              </a:rPr>
              <a:pPr defTabSz="914367"/>
              <a:t>‹#›</a:t>
            </a:fld>
            <a:endParaRPr lang="en-US">
              <a:solidFill>
                <a:srgbClr val="000000"/>
              </a:solidFill>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504" y="6177868"/>
            <a:ext cx="1828801" cy="672712"/>
          </a:xfrm>
          <a:prstGeom prst="rect">
            <a:avLst/>
          </a:prstGeom>
        </p:spPr>
      </p:pic>
      <p:sp>
        <p:nvSpPr>
          <p:cNvPr id="10" name="Title Placeholder 1"/>
          <p:cNvSpPr>
            <a:spLocks noGrp="1"/>
          </p:cNvSpPr>
          <p:nvPr>
            <p:ph type="title"/>
          </p:nvPr>
        </p:nvSpPr>
        <p:spPr>
          <a:xfrm>
            <a:off x="266701" y="119190"/>
            <a:ext cx="11658600" cy="914400"/>
          </a:xfrm>
          <a:prstGeom prst="rect">
            <a:avLst/>
          </a:prstGeom>
        </p:spPr>
        <p:txBody>
          <a:bodyPr vert="horz" lIns="137160" tIns="109728" rIns="137160" bIns="109728" rtlCol="0" anchor="ctr" anchorCtr="0">
            <a:noAutofit/>
          </a:bodyPr>
          <a:lstStyle>
            <a:lvl1pPr>
              <a:defRPr lang="en-US" dirty="0"/>
            </a:lvl1pPr>
          </a:lstStyle>
          <a:p>
            <a:pPr lvl="0"/>
            <a:r>
              <a:rPr lang="en-US" dirty="0"/>
              <a:t>Click to edit Master title style</a:t>
            </a:r>
          </a:p>
        </p:txBody>
      </p:sp>
    </p:spTree>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bg1"/>
                </a:solidFill>
              </a:defRPr>
            </a:lvl1pPr>
          </a:lstStyle>
          <a:p>
            <a:r>
              <a:rPr lang="en-US"/>
              <a:t>Lorem ipsum dolor sit</a:t>
            </a:r>
            <a:br>
              <a:rPr lang="en-US"/>
            </a:br>
            <a:r>
              <a:rPr lang="en-US" err="1"/>
              <a:t>amet</a:t>
            </a:r>
            <a:r>
              <a:rPr lang="en-US"/>
              <a:t>, </a:t>
            </a:r>
            <a:r>
              <a:rPr lang="en-US" err="1"/>
              <a:t>consectetuer</a:t>
            </a:r>
            <a:r>
              <a:rPr lang="en-US"/>
              <a:t> </a:t>
            </a:r>
            <a:r>
              <a:rPr lang="en-US" err="1"/>
              <a:t>adipi</a:t>
            </a:r>
            <a:br>
              <a:rPr lang="en-US"/>
            </a:br>
            <a:r>
              <a:rPr lang="en-US" err="1"/>
              <a:t>scing</a:t>
            </a:r>
            <a:r>
              <a:rPr lang="en-US"/>
              <a:t> </a:t>
            </a:r>
            <a:r>
              <a:rPr lang="en-US" err="1"/>
              <a:t>elit</a:t>
            </a:r>
            <a:r>
              <a:rPr lang="en-US"/>
              <a:t> </a:t>
            </a:r>
            <a:r>
              <a:rPr lang="en-US" err="1"/>
              <a:t>aenean</a:t>
            </a:r>
            <a:r>
              <a:rPr lang="en-US"/>
              <a:t> </a:t>
            </a:r>
            <a:r>
              <a:rPr lang="en-US" err="1"/>
              <a:t>massa</a:t>
            </a:r>
            <a:r>
              <a:rPr lang="en-US"/>
              <a:t>.</a:t>
            </a:r>
            <a:br>
              <a:rPr lang="en-US"/>
            </a:br>
            <a:r>
              <a:rPr lang="en-US"/>
              <a:t>Cum </a:t>
            </a:r>
            <a:r>
              <a:rPr lang="en-US" err="1"/>
              <a:t>sociis</a:t>
            </a:r>
            <a:r>
              <a:rPr lang="en-US"/>
              <a:t> </a:t>
            </a:r>
            <a:r>
              <a:rPr lang="en-US" err="1"/>
              <a:t>natoque</a:t>
            </a:r>
            <a:r>
              <a:rPr lang="en-US"/>
              <a:t>.</a:t>
            </a: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solidFill>
                  <a:schemeClr val="bg1"/>
                </a:solidFill>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Nunc</a:t>
            </a:r>
            <a:r>
              <a:rPr lang="en-US"/>
              <a:t> et </a:t>
            </a:r>
            <a:r>
              <a:rPr lang="en-US" err="1"/>
              <a:t>sagittis</a:t>
            </a:r>
            <a:r>
              <a:rPr lang="en-US"/>
              <a:t> ligula, non </a:t>
            </a:r>
            <a:r>
              <a:rPr lang="en-US" err="1"/>
              <a:t>laoreet</a:t>
            </a:r>
            <a:r>
              <a:rPr lang="en-US"/>
              <a:t> </a:t>
            </a:r>
            <a:r>
              <a:rPr lang="en-US" err="1"/>
              <a:t>urna</a:t>
            </a:r>
            <a:r>
              <a:rPr lang="en-US"/>
              <a:t>. </a:t>
            </a:r>
            <a:r>
              <a:rPr lang="en-US" err="1"/>
              <a:t>Aenean</a:t>
            </a:r>
            <a:r>
              <a:rPr lang="en-US"/>
              <a:t> </a:t>
            </a:r>
            <a:r>
              <a:rPr lang="en-US" err="1"/>
              <a:t>porttitor</a:t>
            </a:r>
            <a:r>
              <a:rPr lang="en-US"/>
              <a:t> </a:t>
            </a:r>
            <a:r>
              <a:rPr lang="en-US" err="1"/>
              <a:t>pulvinar</a:t>
            </a:r>
            <a:r>
              <a:rPr lang="en-US"/>
              <a:t> lorem, </a:t>
            </a:r>
            <a:r>
              <a:rPr lang="en-US" err="1"/>
              <a:t>eu</a:t>
            </a:r>
            <a:r>
              <a:rPr lang="en-US"/>
              <a:t> </a:t>
            </a:r>
            <a:r>
              <a:rPr lang="en-US" err="1"/>
              <a:t>accumsan</a:t>
            </a:r>
            <a:r>
              <a:rPr lang="en-US"/>
              <a:t> </a:t>
            </a:r>
            <a:r>
              <a:rPr lang="en-US" err="1"/>
              <a:t>purus</a:t>
            </a:r>
            <a:r>
              <a:rPr lang="en-US"/>
              <a:t> </a:t>
            </a:r>
            <a:r>
              <a:rPr lang="en-US" err="1"/>
              <a:t>mattis</a:t>
            </a:r>
            <a:r>
              <a:rPr lang="en-US"/>
              <a:t> </a:t>
            </a:r>
            <a:r>
              <a:rPr lang="en-US" err="1"/>
              <a:t>nec</a:t>
            </a:r>
            <a:r>
              <a:rPr lang="en-US"/>
              <a:t>. </a:t>
            </a:r>
            <a:r>
              <a:rPr lang="en-US" err="1"/>
              <a:t>Suspendisse</a:t>
            </a:r>
            <a:r>
              <a:rPr lang="en-US"/>
              <a:t> </a:t>
            </a:r>
            <a:r>
              <a:rPr lang="en-US" err="1"/>
              <a:t>eu</a:t>
            </a:r>
            <a:r>
              <a:rPr lang="en-US"/>
              <a:t> </a:t>
            </a:r>
            <a:r>
              <a:rPr lang="en-US" err="1"/>
              <a:t>justo</a:t>
            </a:r>
            <a:r>
              <a:rPr lang="en-US"/>
              <a:t> tempus, </a:t>
            </a:r>
            <a:r>
              <a:rPr lang="en-US" err="1"/>
              <a:t>volutpat</a:t>
            </a:r>
            <a:r>
              <a:rPr lang="en-US"/>
              <a:t> </a:t>
            </a:r>
            <a:r>
              <a:rPr lang="en-US" err="1"/>
              <a:t>velit</a:t>
            </a:r>
            <a:r>
              <a:rPr lang="en-US"/>
              <a:t> </a:t>
            </a:r>
            <a:r>
              <a:rPr lang="en-US" err="1"/>
              <a:t>ut</a:t>
            </a:r>
            <a:r>
              <a:rPr lang="en-US"/>
              <a:t>, </a:t>
            </a:r>
            <a:r>
              <a:rPr lang="en-US" err="1"/>
              <a:t>eleifend</a:t>
            </a:r>
            <a:r>
              <a:rPr lang="en-US"/>
              <a:t> </a:t>
            </a:r>
            <a:r>
              <a:rPr lang="en-US" err="1"/>
              <a:t>velit</a:t>
            </a:r>
            <a:r>
              <a:rPr lang="en-US"/>
              <a:t>. </a:t>
            </a:r>
          </a:p>
          <a:p>
            <a:pPr lvl="0"/>
            <a:r>
              <a:rPr lang="en-US"/>
              <a:t>Cum </a:t>
            </a:r>
            <a:r>
              <a:rPr lang="en-US" err="1"/>
              <a:t>sociis</a:t>
            </a:r>
            <a:r>
              <a:rPr lang="en-US"/>
              <a:t>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a:t>
            </a:r>
            <a:r>
              <a:rPr lang="en-US" err="1"/>
              <a:t>Nullam</a:t>
            </a:r>
            <a:r>
              <a:rPr lang="en-US"/>
              <a:t> tempus lorem </a:t>
            </a:r>
            <a:r>
              <a:rPr lang="en-US" err="1"/>
              <a:t>justo</a:t>
            </a:r>
            <a:r>
              <a:rPr lang="en-US"/>
              <a:t>, ac </a:t>
            </a:r>
            <a:r>
              <a:rPr lang="en-US" err="1"/>
              <a:t>placerat</a:t>
            </a:r>
            <a:r>
              <a:rPr lang="en-US"/>
              <a:t> </a:t>
            </a:r>
            <a:r>
              <a:rPr lang="en-US" err="1"/>
              <a:t>neque</a:t>
            </a:r>
            <a:r>
              <a:rPr lang="en-US"/>
              <a:t> </a:t>
            </a:r>
            <a:r>
              <a:rPr lang="en-US" err="1"/>
              <a:t>molestie</a:t>
            </a:r>
            <a:r>
              <a:rPr lang="en-US"/>
              <a:t> </a:t>
            </a:r>
            <a:r>
              <a:rPr lang="en-US" err="1"/>
              <a:t>ut.</a:t>
            </a:r>
            <a:r>
              <a:rPr lang="en-US"/>
              <a:t> </a:t>
            </a:r>
          </a:p>
        </p:txBody>
      </p:sp>
    </p:spTree>
    <p:extLst>
      <p:ext uri="{BB962C8B-B14F-4D97-AF65-F5344CB8AC3E}">
        <p14:creationId xmlns:p14="http://schemas.microsoft.com/office/powerpoint/2010/main" val="169877703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3"/>
            <a:ext cx="8964247" cy="1075884"/>
          </a:xfrm>
        </p:spPr>
        <p:txBody>
          <a:bodyPr lIns="146304" tIns="91440" rIns="146304" bIns="91440"/>
          <a:lstStyle>
            <a:lvl1pPr>
              <a:lnSpc>
                <a:spcPts val="6176"/>
              </a:lnSpc>
              <a:defRPr sz="5687" baseline="0">
                <a:solidFill>
                  <a:schemeClr val="accent2"/>
                </a:solidFill>
              </a:defRPr>
            </a:lvl1pPr>
          </a:lstStyle>
          <a:p>
            <a:r>
              <a:rPr lang="en-US"/>
              <a:t>Lorem ipsum dolor sit.</a:t>
            </a:r>
          </a:p>
        </p:txBody>
      </p:sp>
    </p:spTree>
    <p:extLst>
      <p:ext uri="{BB962C8B-B14F-4D97-AF65-F5344CB8AC3E}">
        <p14:creationId xmlns:p14="http://schemas.microsoft.com/office/powerpoint/2010/main" val="161574931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79895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60527" y="2957826"/>
            <a:ext cx="3223860" cy="690695"/>
          </a:xfrm>
          <a:prstGeom prst="rect">
            <a:avLst/>
          </a:prstGeom>
        </p:spPr>
      </p:pic>
    </p:spTree>
    <p:extLst>
      <p:ext uri="{BB962C8B-B14F-4D97-AF65-F5344CB8AC3E}">
        <p14:creationId xmlns:p14="http://schemas.microsoft.com/office/powerpoint/2010/main" val="4064670703"/>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7B27273-82A0-4F03-B551-F05C0A270C9F}" type="datetimeFigureOut">
              <a:rPr lang="en-US" smtClean="0"/>
              <a:t>6/23/2022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18004854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345505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D82841-3FFB-4937-9E3E-421F7AB5D2EE}" type="datetimeFigureOut">
              <a:rPr lang="en-US" smtClean="0"/>
              <a:t>6/23/2022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311186-C61D-4A8E-A432-7ED8822068FF}" type="slidenum">
              <a:rPr lang="en-US" smtClean="0"/>
              <a:t>‹#›</a:t>
            </a:fld>
            <a:endParaRPr lang="en-US"/>
          </a:p>
        </p:txBody>
      </p:sp>
    </p:spTree>
    <p:extLst>
      <p:ext uri="{BB962C8B-B14F-4D97-AF65-F5344CB8AC3E}">
        <p14:creationId xmlns:p14="http://schemas.microsoft.com/office/powerpoint/2010/main" val="372880760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909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1648" y="6566925"/>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419"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92734820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1" y="0"/>
            <a:ext cx="12191999" cy="6858000"/>
          </a:xfrm>
          <a:prstGeom prst="rect">
            <a:avLst/>
          </a:prstGeom>
        </p:spPr>
      </p:pic>
      <p:sp>
        <p:nvSpPr>
          <p:cNvPr id="5" name="Rectangle 4"/>
          <p:cNvSpPr/>
          <p:nvPr userDrawn="1"/>
        </p:nvSpPr>
        <p:spPr bwMode="auto">
          <a:xfrm>
            <a:off x="272353" y="291068"/>
            <a:ext cx="6271861" cy="6275864"/>
          </a:xfrm>
          <a:prstGeom prst="rect">
            <a:avLst/>
          </a:prstGeom>
          <a:solidFill>
            <a:srgbClr val="0072C6">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150" tIns="143317" rIns="179150" bIns="143317"/>
          <a:lstStyle/>
          <a:p>
            <a:pPr marL="0" marR="0" lvl="0" indent="0" algn="ctr" defTabSz="9133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6"/>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463784" y="470067"/>
            <a:ext cx="1279273" cy="280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itle 1"/>
          <p:cNvSpPr>
            <a:spLocks noGrp="1"/>
          </p:cNvSpPr>
          <p:nvPr>
            <p:ph type="ctrTitle"/>
          </p:nvPr>
        </p:nvSpPr>
        <p:spPr>
          <a:xfrm>
            <a:off x="269246" y="1428409"/>
            <a:ext cx="5378548" cy="879910"/>
          </a:xfrm>
        </p:spPr>
        <p:txBody>
          <a:bodyPr/>
          <a:lstStyle>
            <a:lvl1pPr>
              <a:defRPr sz="5063">
                <a:solidFill>
                  <a:schemeClr val="bg1"/>
                </a:solidFill>
              </a:defRPr>
            </a:lvl1pPr>
          </a:lstStyle>
          <a:p>
            <a:r>
              <a:rPr lang="en-US"/>
              <a:t>Click to edit Master title style</a:t>
            </a:r>
          </a:p>
        </p:txBody>
      </p:sp>
      <p:sp>
        <p:nvSpPr>
          <p:cNvPr id="13" name="Subtitle 2"/>
          <p:cNvSpPr>
            <a:spLocks noGrp="1"/>
          </p:cNvSpPr>
          <p:nvPr>
            <p:ph type="subTitle" idx="1"/>
          </p:nvPr>
        </p:nvSpPr>
        <p:spPr>
          <a:xfrm>
            <a:off x="269307" y="4353456"/>
            <a:ext cx="5378487" cy="520548"/>
          </a:xfrm>
        </p:spPr>
        <p:txBody>
          <a:bodyPr/>
          <a:lstStyle>
            <a:lvl1pPr marL="0" indent="0" algn="l">
              <a:lnSpc>
                <a:spcPts val="2645"/>
              </a:lnSpc>
              <a:buNone/>
              <a:defRPr sz="2264">
                <a:solidFill>
                  <a:schemeClr val="bg1"/>
                </a:solidFill>
                <a:latin typeface="+mj-lt"/>
              </a:defRPr>
            </a:lvl1pPr>
            <a:lvl2pPr marL="447820" indent="0" algn="ctr">
              <a:buNone/>
              <a:defRPr>
                <a:solidFill>
                  <a:schemeClr val="tx1">
                    <a:tint val="75000"/>
                  </a:schemeClr>
                </a:solidFill>
              </a:defRPr>
            </a:lvl2pPr>
            <a:lvl3pPr marL="895643" indent="0" algn="ctr">
              <a:buNone/>
              <a:defRPr>
                <a:solidFill>
                  <a:schemeClr val="tx1">
                    <a:tint val="75000"/>
                  </a:schemeClr>
                </a:solidFill>
              </a:defRPr>
            </a:lvl3pPr>
            <a:lvl4pPr marL="1343463" indent="0" algn="ctr">
              <a:buNone/>
              <a:defRPr>
                <a:solidFill>
                  <a:schemeClr val="tx1">
                    <a:tint val="75000"/>
                  </a:schemeClr>
                </a:solidFill>
              </a:defRPr>
            </a:lvl4pPr>
            <a:lvl5pPr marL="1791287" indent="0" algn="ctr">
              <a:buNone/>
              <a:defRPr>
                <a:solidFill>
                  <a:schemeClr val="tx1">
                    <a:tint val="75000"/>
                  </a:schemeClr>
                </a:solidFill>
              </a:defRPr>
            </a:lvl5pPr>
            <a:lvl6pPr marL="2239107" indent="0" algn="ctr">
              <a:buNone/>
              <a:defRPr>
                <a:solidFill>
                  <a:schemeClr val="tx1">
                    <a:tint val="75000"/>
                  </a:schemeClr>
                </a:solidFill>
              </a:defRPr>
            </a:lvl6pPr>
            <a:lvl7pPr marL="2686924" indent="0" algn="ctr">
              <a:buNone/>
              <a:defRPr>
                <a:solidFill>
                  <a:schemeClr val="tx1">
                    <a:tint val="75000"/>
                  </a:schemeClr>
                </a:solidFill>
              </a:defRPr>
            </a:lvl7pPr>
            <a:lvl8pPr marL="3134747" indent="0" algn="ctr">
              <a:buNone/>
              <a:defRPr>
                <a:solidFill>
                  <a:schemeClr val="tx1">
                    <a:tint val="75000"/>
                  </a:schemeClr>
                </a:solidFill>
              </a:defRPr>
            </a:lvl8pPr>
            <a:lvl9pPr marL="3582569"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38878237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617490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42" y="1189181"/>
            <a:ext cx="11653523" cy="1991233"/>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3912" indent="0">
              <a:buNone/>
              <a:defRPr/>
            </a:lvl3pPr>
            <a:lvl4pPr marL="447820" indent="0">
              <a:buNone/>
              <a:defRPr/>
            </a:lvl4pPr>
            <a:lvl5pPr marL="6717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672478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43" y="1550045"/>
            <a:ext cx="5692138" cy="5036493"/>
          </a:xfrm>
        </p:spPr>
        <p:txBody>
          <a:bodyPr>
            <a:noAutofit/>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3912" indent="0">
              <a:buNone/>
              <a:defRPr/>
            </a:lvl3pPr>
            <a:lvl4pPr marL="447820" indent="0">
              <a:buNone/>
              <a:defRPr/>
            </a:lvl4pPr>
            <a:lvl5pPr marL="671735"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1"/>
          </p:nvPr>
        </p:nvSpPr>
        <p:spPr>
          <a:xfrm>
            <a:off x="6230622" y="1550045"/>
            <a:ext cx="5692138" cy="5036493"/>
          </a:xfrm>
        </p:spPr>
        <p:txBody>
          <a:bodyPr>
            <a:noAutofit/>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3912" indent="0">
              <a:buNone/>
              <a:defRPr/>
            </a:lvl3pPr>
            <a:lvl4pPr marL="447820" indent="0">
              <a:buNone/>
              <a:defRPr/>
            </a:lvl4pPr>
            <a:lvl5pPr marL="671735" indent="0">
              <a:buNone/>
              <a:defRPr/>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159059486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81"/>
            <a:ext cx="11653523" cy="20590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22280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550045"/>
            <a:ext cx="11653523" cy="205900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 Placeholder 3"/>
          <p:cNvSpPr>
            <a:spLocks noGrp="1"/>
          </p:cNvSpPr>
          <p:nvPr>
            <p:ph type="body" sz="quarter" idx="11"/>
          </p:nvPr>
        </p:nvSpPr>
        <p:spPr>
          <a:xfrm>
            <a:off x="269242" y="1036638"/>
            <a:ext cx="11655840" cy="513407"/>
          </a:xfrm>
        </p:spPr>
        <p:txBody>
          <a:bodyPr/>
          <a:lstStyle>
            <a:lvl1pPr marL="0" indent="0">
              <a:buNone/>
              <a:defRPr sz="2400"/>
            </a:lvl1pPr>
          </a:lstStyle>
          <a:p>
            <a:pPr lvl="0"/>
            <a:r>
              <a:rPr lang="en-US" dirty="0"/>
              <a:t>Click to edit Master text styles</a:t>
            </a:r>
          </a:p>
        </p:txBody>
      </p:sp>
    </p:spTree>
    <p:extLst>
      <p:ext uri="{BB962C8B-B14F-4D97-AF65-F5344CB8AC3E}">
        <p14:creationId xmlns:p14="http://schemas.microsoft.com/office/powerpoint/2010/main" val="67581698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189181"/>
            <a:ext cx="5692138" cy="26090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7" name="Text Placeholder 3"/>
          <p:cNvSpPr>
            <a:spLocks noGrp="1"/>
          </p:cNvSpPr>
          <p:nvPr>
            <p:ph type="body" sz="quarter" idx="11"/>
          </p:nvPr>
        </p:nvSpPr>
        <p:spPr>
          <a:xfrm>
            <a:off x="6230622" y="1189181"/>
            <a:ext cx="5692138" cy="26090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541240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7B27273-82A0-4F03-B551-F05C0A270C9F}" type="datetimeFigureOut">
              <a:rPr lang="en-US" smtClean="0"/>
              <a:t>6/23/2022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26019572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50045"/>
            <a:ext cx="5692138" cy="2594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7" name="Text Placeholder 3"/>
          <p:cNvSpPr>
            <a:spLocks noGrp="1"/>
          </p:cNvSpPr>
          <p:nvPr>
            <p:ph type="body" sz="quarter" idx="11"/>
          </p:nvPr>
        </p:nvSpPr>
        <p:spPr>
          <a:xfrm>
            <a:off x="6230622" y="1550045"/>
            <a:ext cx="5692138" cy="2594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2"/>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3713043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w Right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439780"/>
            <a:ext cx="5378548" cy="2008273"/>
          </a:xfrm>
        </p:spPr>
        <p:txBody>
          <a:bodyPr wrap="square">
            <a:spAutoFit/>
          </a:bodyPr>
          <a:lstStyle>
            <a:lvl1pPr marL="0" indent="0">
              <a:spcBef>
                <a:spcPts val="1200"/>
              </a:spcBef>
              <a:buClr>
                <a:schemeClr val="tx1"/>
              </a:buClr>
              <a:buFont typeface="Wingdings" pitchFamily="2" charset="2"/>
              <a:buNone/>
              <a:defRPr sz="3134"/>
            </a:lvl1pPr>
            <a:lvl2pPr marL="0" indent="0">
              <a:buNone/>
              <a:defRPr sz="2352"/>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7"/>
          <p:cNvSpPr>
            <a:spLocks noGrp="1"/>
          </p:cNvSpPr>
          <p:nvPr>
            <p:ph type="pic" sz="quarter" idx="12"/>
          </p:nvPr>
        </p:nvSpPr>
        <p:spPr>
          <a:xfrm>
            <a:off x="5871896" y="1439779"/>
            <a:ext cx="6051178" cy="716509"/>
          </a:xfrm>
        </p:spPr>
        <p:txBody>
          <a:bodyPr/>
          <a:lstStyle/>
          <a:p>
            <a:r>
              <a:rPr lang="en-US" dirty="0"/>
              <a:t>Click icon to add picture</a:t>
            </a:r>
          </a:p>
        </p:txBody>
      </p:sp>
    </p:spTree>
    <p:extLst>
      <p:ext uri="{BB962C8B-B14F-4D97-AF65-F5344CB8AC3E}">
        <p14:creationId xmlns:p14="http://schemas.microsoft.com/office/powerpoint/2010/main" val="4001546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wo Column Non-bulleted text w Right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550047"/>
            <a:ext cx="5378548" cy="2008273"/>
          </a:xfrm>
        </p:spPr>
        <p:txBody>
          <a:bodyPr wrap="square">
            <a:spAutoFit/>
          </a:bodyPr>
          <a:lstStyle>
            <a:lvl1pPr marL="0" indent="0">
              <a:spcBef>
                <a:spcPts val="1200"/>
              </a:spcBef>
              <a:buClr>
                <a:schemeClr val="tx1"/>
              </a:buClr>
              <a:buFont typeface="Wingdings" pitchFamily="2" charset="2"/>
              <a:buNone/>
              <a:defRPr sz="3134"/>
            </a:lvl1pPr>
            <a:lvl2pPr marL="0" indent="0">
              <a:buNone/>
              <a:defRPr sz="2352"/>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7"/>
          <p:cNvSpPr>
            <a:spLocks noGrp="1"/>
          </p:cNvSpPr>
          <p:nvPr>
            <p:ph type="pic" sz="quarter" idx="12"/>
          </p:nvPr>
        </p:nvSpPr>
        <p:spPr>
          <a:xfrm>
            <a:off x="5871896" y="1550046"/>
            <a:ext cx="6051178" cy="716509"/>
          </a:xfrm>
        </p:spPr>
        <p:txBody>
          <a:bodyPr/>
          <a:lstStyle/>
          <a:p>
            <a:r>
              <a:rPr lang="en-US" dirty="0"/>
              <a:t>Click icon to add picture</a:t>
            </a:r>
          </a:p>
        </p:txBody>
      </p:sp>
      <p:sp>
        <p:nvSpPr>
          <p:cNvPr id="5" name="Text Placeholder 3"/>
          <p:cNvSpPr>
            <a:spLocks noGrp="1"/>
          </p:cNvSpPr>
          <p:nvPr>
            <p:ph type="body" sz="quarter" idx="11"/>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2206176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770196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197236049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31180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2616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What Why How Table">
    <p:spTree>
      <p:nvGrpSpPr>
        <p:cNvPr id="1" name=""/>
        <p:cNvGrpSpPr/>
        <p:nvPr/>
      </p:nvGrpSpPr>
      <p:grpSpPr>
        <a:xfrm>
          <a:off x="0" y="0"/>
          <a:ext cx="0" cy="0"/>
          <a:chOff x="0" y="0"/>
          <a:chExt cx="0" cy="0"/>
        </a:xfrm>
      </p:grpSpPr>
      <p:sp>
        <p:nvSpPr>
          <p:cNvPr id="19" name="Rectangle 18"/>
          <p:cNvSpPr/>
          <p:nvPr userDrawn="1"/>
        </p:nvSpPr>
        <p:spPr bwMode="auto">
          <a:xfrm>
            <a:off x="418643" y="1432851"/>
            <a:ext cx="11368873" cy="5018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ctr" anchorCtr="0" forceAA="0" compatLnSpc="1">
            <a:prstTxWarp prst="textNoShape">
              <a:avLst/>
            </a:prstTxWarp>
            <a:noAutofit/>
          </a:bodyPr>
          <a:lstStyle/>
          <a:p>
            <a:pPr lvl="0"/>
            <a:endParaRPr lang="en-US" sz="2352" dirty="0">
              <a:solidFill>
                <a:schemeClr val="bg1"/>
              </a:solidFill>
            </a:endParaRPr>
          </a:p>
        </p:txBody>
      </p:sp>
      <p:sp>
        <p:nvSpPr>
          <p:cNvPr id="11" name="Rectangle 10"/>
          <p:cNvSpPr/>
          <p:nvPr userDrawn="1"/>
        </p:nvSpPr>
        <p:spPr bwMode="auto">
          <a:xfrm>
            <a:off x="418643" y="2021658"/>
            <a:ext cx="11368873" cy="10758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ctr" anchorCtr="0" forceAA="0" compatLnSpc="1">
            <a:prstTxWarp prst="textNoShape">
              <a:avLst/>
            </a:prstTxWarp>
            <a:noAutofit/>
          </a:bodyPr>
          <a:lstStyle/>
          <a:p>
            <a:pPr lvl="0"/>
            <a:r>
              <a:rPr lang="en-US" sz="2352" dirty="0">
                <a:solidFill>
                  <a:schemeClr val="bg1"/>
                </a:solidFill>
                <a:latin typeface="+mj-lt"/>
              </a:rPr>
              <a:t>What</a:t>
            </a:r>
            <a:endParaRPr lang="en-US" sz="2352" dirty="0">
              <a:solidFill>
                <a:schemeClr val="bg1"/>
              </a:solidFill>
            </a:endParaRPr>
          </a:p>
        </p:txBody>
      </p:sp>
      <p:sp>
        <p:nvSpPr>
          <p:cNvPr id="12" name="Rectangle 11"/>
          <p:cNvSpPr/>
          <p:nvPr userDrawn="1"/>
        </p:nvSpPr>
        <p:spPr bwMode="auto">
          <a:xfrm>
            <a:off x="418640" y="3174746"/>
            <a:ext cx="11366667" cy="230620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ctr" anchorCtr="0" forceAA="0" compatLnSpc="1">
            <a:prstTxWarp prst="textNoShape">
              <a:avLst/>
            </a:prstTxWarp>
            <a:noAutofit/>
          </a:bodyPr>
          <a:lstStyle/>
          <a:p>
            <a:pPr lvl="0"/>
            <a:r>
              <a:rPr lang="en-US" sz="2352" dirty="0">
                <a:solidFill>
                  <a:schemeClr val="bg1"/>
                </a:solidFill>
                <a:latin typeface="+mj-lt"/>
              </a:rPr>
              <a:t>How</a:t>
            </a:r>
            <a:endParaRPr lang="en-US" sz="3526" dirty="0">
              <a:solidFill>
                <a:schemeClr val="bg1"/>
              </a:solidFill>
              <a:latin typeface="+mj-lt"/>
            </a:endParaRPr>
          </a:p>
        </p:txBody>
      </p:sp>
      <p:cxnSp>
        <p:nvCxnSpPr>
          <p:cNvPr id="13" name="Straight Connector 12"/>
          <p:cNvCxnSpPr/>
          <p:nvPr userDrawn="1"/>
        </p:nvCxnSpPr>
        <p:spPr>
          <a:xfrm>
            <a:off x="2420700" y="1213864"/>
            <a:ext cx="14900" cy="5502495"/>
          </a:xfrm>
          <a:prstGeom prst="line">
            <a:avLst/>
          </a:prstGeom>
          <a:ln w="762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13"/>
          <p:cNvSpPr>
            <a:spLocks noGrp="1"/>
          </p:cNvSpPr>
          <p:nvPr>
            <p:ph type="body" sz="quarter" idx="10" hasCustomPrompt="1"/>
          </p:nvPr>
        </p:nvSpPr>
        <p:spPr>
          <a:xfrm>
            <a:off x="2510300" y="2069049"/>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18" name="Text Placeholder 13"/>
          <p:cNvSpPr>
            <a:spLocks noGrp="1"/>
          </p:cNvSpPr>
          <p:nvPr>
            <p:ph type="body" sz="quarter" idx="12" hasCustomPrompt="1"/>
          </p:nvPr>
        </p:nvSpPr>
        <p:spPr>
          <a:xfrm>
            <a:off x="2510300" y="3837312"/>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22" name="Text Placeholder 13"/>
          <p:cNvSpPr>
            <a:spLocks noGrp="1"/>
          </p:cNvSpPr>
          <p:nvPr>
            <p:ph type="body" sz="quarter" idx="13" hasCustomPrompt="1"/>
          </p:nvPr>
        </p:nvSpPr>
        <p:spPr>
          <a:xfrm>
            <a:off x="2510300" y="1511868"/>
            <a:ext cx="4631528" cy="343864"/>
          </a:xfrm>
        </p:spPr>
        <p:txBody>
          <a:bodyPr anchor="ctr" anchorCtr="0">
            <a:noAutofit/>
          </a:bodyPr>
          <a:lstStyle>
            <a:lvl1pPr marL="0" indent="0" algn="ctr">
              <a:buNone/>
              <a:defRPr sz="1960">
                <a:solidFill>
                  <a:srgbClr val="FFFFFF"/>
                </a:solidFill>
                <a:latin typeface="+mn-lt"/>
              </a:defRPr>
            </a:lvl1pPr>
            <a:lvl3pPr marL="559912" indent="0">
              <a:buFont typeface="Arial"/>
              <a:buNone/>
              <a:defRPr/>
            </a:lvl3pPr>
          </a:lstStyle>
          <a:p>
            <a:pPr lvl="0"/>
            <a:r>
              <a:rPr lang="en-US"/>
              <a:t>Analyze</a:t>
            </a:r>
          </a:p>
        </p:txBody>
      </p:sp>
      <p:sp>
        <p:nvSpPr>
          <p:cNvPr id="23" name="Text Placeholder 13"/>
          <p:cNvSpPr>
            <a:spLocks noGrp="1"/>
          </p:cNvSpPr>
          <p:nvPr>
            <p:ph type="body" sz="quarter" idx="14" hasCustomPrompt="1"/>
          </p:nvPr>
        </p:nvSpPr>
        <p:spPr>
          <a:xfrm>
            <a:off x="7141829" y="2069049"/>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24" name="Text Placeholder 13"/>
          <p:cNvSpPr>
            <a:spLocks noGrp="1"/>
          </p:cNvSpPr>
          <p:nvPr>
            <p:ph type="body" sz="quarter" idx="15" hasCustomPrompt="1"/>
          </p:nvPr>
        </p:nvSpPr>
        <p:spPr>
          <a:xfrm>
            <a:off x="7141829" y="3837312"/>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25" name="Text Placeholder 13"/>
          <p:cNvSpPr>
            <a:spLocks noGrp="1"/>
          </p:cNvSpPr>
          <p:nvPr>
            <p:ph type="body" sz="quarter" idx="16" hasCustomPrompt="1"/>
          </p:nvPr>
        </p:nvSpPr>
        <p:spPr>
          <a:xfrm>
            <a:off x="7141829" y="1511868"/>
            <a:ext cx="4631528" cy="343864"/>
          </a:xfrm>
        </p:spPr>
        <p:txBody>
          <a:bodyPr anchor="ctr" anchorCtr="0">
            <a:noAutofit/>
          </a:bodyPr>
          <a:lstStyle>
            <a:lvl1pPr marL="0" indent="0" algn="ctr" defTabSz="914102" fontAlgn="base">
              <a:lnSpc>
                <a:spcPct val="90000"/>
              </a:lnSpc>
              <a:spcBef>
                <a:spcPct val="0"/>
              </a:spcBef>
              <a:spcAft>
                <a:spcPct val="0"/>
              </a:spcAft>
              <a:buNone/>
              <a:defRPr sz="1960">
                <a:solidFill>
                  <a:srgbClr val="FFFFFF"/>
                </a:solidFill>
                <a:latin typeface="+mn-lt"/>
              </a:defRPr>
            </a:lvl1pPr>
            <a:lvl3pPr marL="559912" indent="0">
              <a:buFont typeface="Arial"/>
              <a:buNone/>
              <a:defRPr/>
            </a:lvl3pPr>
          </a:lstStyle>
          <a:p>
            <a:pPr algn="ctr" defTabSz="932472" fontAlgn="base">
              <a:lnSpc>
                <a:spcPct val="90000"/>
              </a:lnSpc>
              <a:spcBef>
                <a:spcPct val="0"/>
              </a:spcBef>
              <a:spcAft>
                <a:spcPct val="0"/>
              </a:spcAft>
            </a:pPr>
            <a:r>
              <a:rPr lang="en-US" sz="1960">
                <a:solidFill>
                  <a:schemeClr val="bg1"/>
                </a:solidFill>
                <a:ea typeface="Segoe UI" pitchFamily="34" charset="0"/>
                <a:cs typeface="Segoe UI" pitchFamily="34" charset="0"/>
              </a:rPr>
              <a:t>Internet Edge</a:t>
            </a:r>
          </a:p>
        </p:txBody>
      </p:sp>
      <p:cxnSp>
        <p:nvCxnSpPr>
          <p:cNvPr id="26" name="Straight Connector 25"/>
          <p:cNvCxnSpPr/>
          <p:nvPr userDrawn="1"/>
        </p:nvCxnSpPr>
        <p:spPr>
          <a:xfrm>
            <a:off x="7141829" y="1213864"/>
            <a:ext cx="14900" cy="5502495"/>
          </a:xfrm>
          <a:prstGeom prst="line">
            <a:avLst/>
          </a:prstGeom>
          <a:ln w="762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itle Placeholder 1"/>
          <p:cNvSpPr>
            <a:spLocks noGrp="1"/>
          </p:cNvSpPr>
          <p:nvPr>
            <p:ph type="title"/>
          </p:nvPr>
        </p:nvSpPr>
        <p:spPr>
          <a:xfrm>
            <a:off x="269245" y="289517"/>
            <a:ext cx="11655078" cy="899665"/>
          </a:xfrm>
          <a:prstGeom prst="rect">
            <a:avLst/>
          </a:prstGeom>
        </p:spPr>
        <p:txBody>
          <a:bodyPr vert="horz" wrap="square" lIns="146300" tIns="91438" rIns="146300" bIns="91438" rtlCol="0" anchor="t">
            <a:noAutofit/>
          </a:bodyPr>
          <a:lstStyle/>
          <a:p>
            <a:r>
              <a:rPr lang="en-US"/>
              <a:t>Click to edit Master title style</a:t>
            </a:r>
          </a:p>
        </p:txBody>
      </p:sp>
    </p:spTree>
    <p:extLst>
      <p:ext uri="{BB962C8B-B14F-4D97-AF65-F5344CB8AC3E}">
        <p14:creationId xmlns:p14="http://schemas.microsoft.com/office/powerpoint/2010/main" val="10794517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66269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6">
                <a:gradFill>
                  <a:gsLst>
                    <a:gs pos="1250">
                      <a:schemeClr val="tx2"/>
                    </a:gs>
                    <a:gs pos="99000">
                      <a:schemeClr val="tx2"/>
                    </a:gs>
                  </a:gsLst>
                  <a:lin ang="5400000" scaled="0"/>
                </a:gradFill>
              </a:defRPr>
            </a:lvl1pPr>
            <a:lvl2pPr marL="0" indent="0">
              <a:buNone/>
              <a:defRPr sz="1960"/>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20188"/>
          </a:xfrm>
        </p:spPr>
        <p:txBody>
          <a:bodyPr wrap="square">
            <a:spAutoFit/>
          </a:bodyPr>
          <a:lstStyle>
            <a:lvl1pPr marL="0" indent="0">
              <a:spcBef>
                <a:spcPts val="1200"/>
              </a:spcBef>
              <a:buClr>
                <a:schemeClr val="tx1"/>
              </a:buClr>
              <a:buFont typeface="Wingdings" pitchFamily="2" charset="2"/>
              <a:buNone/>
              <a:defRPr sz="3526">
                <a:gradFill>
                  <a:gsLst>
                    <a:gs pos="1250">
                      <a:schemeClr val="tx2"/>
                    </a:gs>
                    <a:gs pos="99000">
                      <a:schemeClr val="tx2"/>
                    </a:gs>
                  </a:gsLst>
                  <a:lin ang="5400000" scaled="0"/>
                </a:gradFill>
              </a:defRPr>
            </a:lvl1pPr>
            <a:lvl2pPr marL="0" indent="0">
              <a:buNone/>
              <a:defRPr sz="1960"/>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82911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B27273-82A0-4F03-B551-F05C0A270C9F}" type="datetimeFigureOut">
              <a:rPr lang="en-US" smtClean="0"/>
              <a:t>6/23/2022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42612513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51276176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65936518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64974207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38893114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8100993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394863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70409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63495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152230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8656715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7B27273-82A0-4F03-B551-F05C0A270C9F}" type="datetimeFigureOut">
              <a:rPr lang="en-US" smtClean="0"/>
              <a:t>6/23/2022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326644901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AMERICA Region Master Slide">
    <p:bg>
      <p:bgPr>
        <a:solidFill>
          <a:srgbClr val="F8F8F8"/>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Segoe UI"/>
                <a:ea typeface="+mn-ea"/>
                <a:cs typeface="+mn-cs"/>
              </a:rPr>
              <a:t>* Data as of </a:t>
            </a:r>
            <a:r>
              <a:rPr kumimoji="0" lang="en-US" sz="800" b="0" i="0" u="none" strike="noStrike" kern="1200" cap="none" spc="0" normalizeH="0" baseline="0" noProof="0" dirty="0">
                <a:ln>
                  <a:noFill/>
                </a:ln>
                <a:solidFill>
                  <a:schemeClr val="tx1"/>
                </a:solidFill>
                <a:effectLst/>
                <a:uLnTx/>
                <a:uFillTx/>
                <a:latin typeface="+mn-lt"/>
                <a:ea typeface="+mn-ea"/>
                <a:cs typeface="+mn-cs"/>
              </a:rPr>
              <a:t>February 9, 2018</a:t>
            </a:r>
            <a:endParaRPr kumimoji="0" lang="en-US" sz="800" b="0" i="0" u="none" strike="noStrike" kern="1200" cap="none" spc="0" normalizeH="0" baseline="0" noProof="0" dirty="0">
              <a:ln>
                <a:noFill/>
              </a:ln>
              <a:solidFill>
                <a:schemeClr val="tx1"/>
              </a:solidFill>
              <a:effectLst/>
              <a:uLnTx/>
              <a:uFillTx/>
              <a:latin typeface="Segoe UI"/>
              <a:ea typeface="+mn-ea"/>
              <a:cs typeface="+mn-cs"/>
            </a:endParaRPr>
          </a:p>
        </p:txBody>
      </p:sp>
      <p:graphicFrame>
        <p:nvGraphicFramePr>
          <p:cNvPr id="12" name="Table 11">
            <a:extLst>
              <a:ext uri="{FF2B5EF4-FFF2-40B4-BE49-F238E27FC236}">
                <a16:creationId xmlns:a16="http://schemas.microsoft.com/office/drawing/2014/main" id="{C160CCB6-3AA1-475C-86A9-AE2F9D0ADCB5}"/>
              </a:ext>
            </a:extLst>
          </p:cNvPr>
          <p:cNvGraphicFramePr>
            <a:graphicFrameLocks noGrp="1"/>
          </p:cNvGraphicFramePr>
          <p:nvPr userDrawn="1"/>
        </p:nvGraphicFramePr>
        <p:xfrm>
          <a:off x="269240" y="1026930"/>
          <a:ext cx="11662436" cy="344682"/>
        </p:xfrm>
        <a:graphic>
          <a:graphicData uri="http://schemas.openxmlformats.org/drawingml/2006/table">
            <a:tbl>
              <a:tblPr firstRow="1" bandRow="1">
                <a:tableStyleId>{5C22544A-7EE6-4342-B048-85BDC9FD1C3A}</a:tableStyleId>
              </a:tblPr>
              <a:tblGrid>
                <a:gridCol w="1908167">
                  <a:extLst>
                    <a:ext uri="{9D8B030D-6E8A-4147-A177-3AD203B41FA5}">
                      <a16:colId xmlns:a16="http://schemas.microsoft.com/office/drawing/2014/main" val="3197870306"/>
                    </a:ext>
                  </a:extLst>
                </a:gridCol>
                <a:gridCol w="660184">
                  <a:extLst>
                    <a:ext uri="{9D8B030D-6E8A-4147-A177-3AD203B41FA5}">
                      <a16:colId xmlns:a16="http://schemas.microsoft.com/office/drawing/2014/main" val="1658188280"/>
                    </a:ext>
                  </a:extLst>
                </a:gridCol>
                <a:gridCol w="826735">
                  <a:extLst>
                    <a:ext uri="{9D8B030D-6E8A-4147-A177-3AD203B41FA5}">
                      <a16:colId xmlns:a16="http://schemas.microsoft.com/office/drawing/2014/main" val="2622186844"/>
                    </a:ext>
                  </a:extLst>
                </a:gridCol>
                <a:gridCol w="826735">
                  <a:extLst>
                    <a:ext uri="{9D8B030D-6E8A-4147-A177-3AD203B41FA5}">
                      <a16:colId xmlns:a16="http://schemas.microsoft.com/office/drawing/2014/main" val="2255672095"/>
                    </a:ext>
                  </a:extLst>
                </a:gridCol>
                <a:gridCol w="826735">
                  <a:extLst>
                    <a:ext uri="{9D8B030D-6E8A-4147-A177-3AD203B41FA5}">
                      <a16:colId xmlns:a16="http://schemas.microsoft.com/office/drawing/2014/main" val="929329240"/>
                    </a:ext>
                  </a:extLst>
                </a:gridCol>
                <a:gridCol w="826735">
                  <a:extLst>
                    <a:ext uri="{9D8B030D-6E8A-4147-A177-3AD203B41FA5}">
                      <a16:colId xmlns:a16="http://schemas.microsoft.com/office/drawing/2014/main" val="1739178816"/>
                    </a:ext>
                  </a:extLst>
                </a:gridCol>
                <a:gridCol w="826735">
                  <a:extLst>
                    <a:ext uri="{9D8B030D-6E8A-4147-A177-3AD203B41FA5}">
                      <a16:colId xmlns:a16="http://schemas.microsoft.com/office/drawing/2014/main" val="4066938788"/>
                    </a:ext>
                  </a:extLst>
                </a:gridCol>
                <a:gridCol w="826735">
                  <a:extLst>
                    <a:ext uri="{9D8B030D-6E8A-4147-A177-3AD203B41FA5}">
                      <a16:colId xmlns:a16="http://schemas.microsoft.com/office/drawing/2014/main" val="1993623972"/>
                    </a:ext>
                  </a:extLst>
                </a:gridCol>
                <a:gridCol w="826735">
                  <a:extLst>
                    <a:ext uri="{9D8B030D-6E8A-4147-A177-3AD203B41FA5}">
                      <a16:colId xmlns:a16="http://schemas.microsoft.com/office/drawing/2014/main" val="1474986278"/>
                    </a:ext>
                  </a:extLst>
                </a:gridCol>
                <a:gridCol w="826735">
                  <a:extLst>
                    <a:ext uri="{9D8B030D-6E8A-4147-A177-3AD203B41FA5}">
                      <a16:colId xmlns:a16="http://schemas.microsoft.com/office/drawing/2014/main" val="325501089"/>
                    </a:ext>
                  </a:extLst>
                </a:gridCol>
                <a:gridCol w="826735">
                  <a:extLst>
                    <a:ext uri="{9D8B030D-6E8A-4147-A177-3AD203B41FA5}">
                      <a16:colId xmlns:a16="http://schemas.microsoft.com/office/drawing/2014/main" val="2480923566"/>
                    </a:ext>
                  </a:extLst>
                </a:gridCol>
                <a:gridCol w="826735">
                  <a:extLst>
                    <a:ext uri="{9D8B030D-6E8A-4147-A177-3AD203B41FA5}">
                      <a16:colId xmlns:a16="http://schemas.microsoft.com/office/drawing/2014/main" val="581428332"/>
                    </a:ext>
                  </a:extLst>
                </a:gridCol>
                <a:gridCol w="826735">
                  <a:extLst>
                    <a:ext uri="{9D8B030D-6E8A-4147-A177-3AD203B41FA5}">
                      <a16:colId xmlns:a16="http://schemas.microsoft.com/office/drawing/2014/main" val="478997332"/>
                    </a:ext>
                  </a:extLst>
                </a:gridCol>
              </a:tblGrid>
              <a:tr h="172341">
                <a:tc rowSpan="2">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800">
                          <a:solidFill>
                            <a:schemeClr val="tx1"/>
                          </a:solidFill>
                          <a:latin typeface="Segoe UI Semibold" panose="020B0702040204020203" pitchFamily="34" charset="0"/>
                        </a:rPr>
                        <a:t>Non</a:t>
                      </a:r>
                      <a:br>
                        <a:rPr lang="en-US" sz="800">
                          <a:solidFill>
                            <a:schemeClr val="tx1"/>
                          </a:solidFill>
                          <a:latin typeface="Segoe UI Semibold" panose="020B0702040204020203" pitchFamily="34" charset="0"/>
                        </a:rPr>
                      </a:br>
                      <a:r>
                        <a:rPr lang="en-US" sz="800">
                          <a:solidFill>
                            <a:schemeClr val="tx1"/>
                          </a:solidFill>
                          <a:latin typeface="Segoe UI Semibold" panose="020B0702040204020203" pitchFamily="34" charset="0"/>
                        </a:rPr>
                        <a:t>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8">
                  <a:txBody>
                    <a:bodyPr/>
                    <a:lstStyle/>
                    <a:p>
                      <a:pPr algn="ctr"/>
                      <a:r>
                        <a:rPr lang="en-US" sz="800">
                          <a:solidFill>
                            <a:schemeClr val="tx1"/>
                          </a:solidFill>
                          <a:latin typeface="Segoe UI Semibold" panose="020B0702040204020203" pitchFamily="34" charset="0"/>
                        </a:rPr>
                        <a:t>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LATAM</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CANADA</a:t>
                      </a:r>
                    </a:p>
                  </a:txBody>
                  <a:tcPr marL="0" marR="0" marT="0"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148711343"/>
                  </a:ext>
                </a:extLst>
              </a:tr>
              <a:tr h="172341">
                <a:tc vMerge="1">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endParaRPr lang="en-US"/>
                    </a:p>
                  </a:txBody>
                  <a:tcPr/>
                </a:tc>
                <a:tc>
                  <a:txBody>
                    <a:bodyPr/>
                    <a:lstStyle/>
                    <a:p>
                      <a:pPr algn="ctr"/>
                      <a:r>
                        <a:rPr lang="en-US" sz="800">
                          <a:solidFill>
                            <a:schemeClr val="tx1"/>
                          </a:solidFill>
                          <a:latin typeface="Segoe UI Semibold" panose="020B0702040204020203" pitchFamily="34" charset="0"/>
                        </a:rPr>
                        <a:t>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 US 2</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North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South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US 2</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Brazil</a:t>
                      </a:r>
                      <a:r>
                        <a:rPr lang="en-US" sz="800" baseline="0">
                          <a:solidFill>
                            <a:schemeClr val="tx1"/>
                          </a:solidFill>
                          <a:latin typeface="Segoe UI Semibold" panose="020B0702040204020203" pitchFamily="34" charset="0"/>
                        </a:rPr>
                        <a:t> South</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Canada</a:t>
                      </a:r>
                      <a:r>
                        <a:rPr lang="en-US" sz="800" baseline="0">
                          <a:solidFill>
                            <a:schemeClr val="tx1"/>
                          </a:solidFill>
                          <a:latin typeface="Segoe UI Semibold" panose="020B0702040204020203" pitchFamily="34" charset="0"/>
                        </a:rPr>
                        <a:t> Central</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Canada East</a:t>
                      </a:r>
                    </a:p>
                  </a:txBody>
                  <a:tcPr marL="0" marR="0" marT="0"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69240" y="289511"/>
            <a:ext cx="8695731" cy="737419"/>
          </a:xfrm>
        </p:spPr>
        <p:txBody>
          <a:bodyPr/>
          <a:lstStyle>
            <a:lvl1pPr>
              <a:defRPr sz="3600"/>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grpSp>
        <p:sp>
          <p:nvSpPr>
            <p:cNvPr id="21" name="Oval 20">
              <a:hlinkClick r:id="" action="ppaction://noaction"/>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err="1">
                <a:ln>
                  <a:noFill/>
                </a:ln>
                <a:solidFill>
                  <a:srgbClr val="FFFFFF"/>
                </a:solidFill>
                <a:effectLst/>
                <a:uLnTx/>
                <a:uFillTx/>
                <a:latin typeface="Segoe UI Semilight"/>
              </a:endParaRPr>
            </a:p>
          </p:txBody>
        </p:sp>
      </p:grpSp>
      <p:grpSp>
        <p:nvGrpSpPr>
          <p:cNvPr id="20" name="Group 19">
            <a:extLst>
              <a:ext uri="{FF2B5EF4-FFF2-40B4-BE49-F238E27FC236}">
                <a16:creationId xmlns:a16="http://schemas.microsoft.com/office/drawing/2014/main" id="{327A7F0E-3565-4C5F-A959-631388591CEC}"/>
              </a:ext>
            </a:extLst>
          </p:cNvPr>
          <p:cNvGrpSpPr/>
          <p:nvPr userDrawn="1"/>
        </p:nvGrpSpPr>
        <p:grpSpPr>
          <a:xfrm>
            <a:off x="10537564" y="289511"/>
            <a:ext cx="1549661" cy="599963"/>
            <a:chOff x="10080208" y="241982"/>
            <a:chExt cx="1549661" cy="599963"/>
          </a:xfrm>
          <a:noFill/>
        </p:grpSpPr>
        <p:grpSp>
          <p:nvGrpSpPr>
            <p:cNvPr id="22" name="Group 21">
              <a:extLst>
                <a:ext uri="{FF2B5EF4-FFF2-40B4-BE49-F238E27FC236}">
                  <a16:creationId xmlns:a16="http://schemas.microsoft.com/office/drawing/2014/main" id="{5E3AD354-4782-417A-9A65-3C13176EAC5C}"/>
                </a:ext>
              </a:extLst>
            </p:cNvPr>
            <p:cNvGrpSpPr/>
            <p:nvPr/>
          </p:nvGrpSpPr>
          <p:grpSpPr>
            <a:xfrm>
              <a:off x="10305738" y="241982"/>
              <a:ext cx="1324131" cy="587657"/>
              <a:chOff x="10110866" y="391883"/>
              <a:chExt cx="1324131" cy="587657"/>
            </a:xfrm>
            <a:grpFill/>
          </p:grpSpPr>
          <p:sp>
            <p:nvSpPr>
              <p:cNvPr id="26" name="Rectangle 25">
                <a:extLst>
                  <a:ext uri="{FF2B5EF4-FFF2-40B4-BE49-F238E27FC236}">
                    <a16:creationId xmlns:a16="http://schemas.microsoft.com/office/drawing/2014/main" id="{D7D16C8C-058C-4822-98D2-2DC4F8E8C2AA}"/>
                  </a:ext>
                </a:extLst>
              </p:cNvPr>
              <p:cNvSpPr/>
              <p:nvPr userDrawn="1"/>
            </p:nvSpPr>
            <p:spPr>
              <a:xfrm>
                <a:off x="1011086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27" name="Rectangle 26">
                <a:extLst>
                  <a:ext uri="{FF2B5EF4-FFF2-40B4-BE49-F238E27FC236}">
                    <a16:creationId xmlns:a16="http://schemas.microsoft.com/office/drawing/2014/main" id="{387950BD-0D9F-4830-B304-A7D40400D3FA}"/>
                  </a:ext>
                </a:extLst>
              </p:cNvPr>
              <p:cNvSpPr/>
              <p:nvPr userDrawn="1"/>
            </p:nvSpPr>
            <p:spPr>
              <a:xfrm>
                <a:off x="1011086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Preview</a:t>
                </a:r>
              </a:p>
            </p:txBody>
          </p:sp>
          <p:sp>
            <p:nvSpPr>
              <p:cNvPr id="29" name="Rectangle 28">
                <a:extLst>
                  <a:ext uri="{FF2B5EF4-FFF2-40B4-BE49-F238E27FC236}">
                    <a16:creationId xmlns:a16="http://schemas.microsoft.com/office/drawing/2014/main" id="{7FEEB74B-7037-48C6-8675-6FC2527A1048}"/>
                  </a:ext>
                </a:extLst>
              </p:cNvPr>
              <p:cNvSpPr/>
              <p:nvPr/>
            </p:nvSpPr>
            <p:spPr>
              <a:xfrm>
                <a:off x="1011086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Not available</a:t>
                </a:r>
              </a:p>
            </p:txBody>
          </p:sp>
        </p:grpSp>
        <p:sp>
          <p:nvSpPr>
            <p:cNvPr id="23" name="Rectangle 22">
              <a:extLst>
                <a:ext uri="{FF2B5EF4-FFF2-40B4-BE49-F238E27FC236}">
                  <a16:creationId xmlns:a16="http://schemas.microsoft.com/office/drawing/2014/main" id="{4E1B5E47-2791-423B-98C0-DA1E8BC0E2B8}"/>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4477ECA3-7EEE-4732-B476-336C4D862B67}"/>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07A0FA60-B99D-4B31-AE11-17C84C70B5BF}"/>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
        <p:nvSpPr>
          <p:cNvPr id="33" name="Rectangle 32">
            <a:hlinkClick r:id="" action="ppaction://noaction"/>
            <a:extLst>
              <a:ext uri="{FF2B5EF4-FFF2-40B4-BE49-F238E27FC236}">
                <a16:creationId xmlns:a16="http://schemas.microsoft.com/office/drawing/2014/main" id="{5FF72625-43D0-4A22-AF83-DF297064DE44}"/>
              </a:ext>
            </a:extLst>
          </p:cNvPr>
          <p:cNvSpPr/>
          <p:nvPr userDrawn="1"/>
        </p:nvSpPr>
        <p:spPr bwMode="auto">
          <a:xfrm>
            <a:off x="9334636" y="-19250"/>
            <a:ext cx="898888" cy="24383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spTree>
    <p:extLst>
      <p:ext uri="{BB962C8B-B14F-4D97-AF65-F5344CB8AC3E}">
        <p14:creationId xmlns:p14="http://schemas.microsoft.com/office/powerpoint/2010/main" val="26768201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General_Blank_Thin">
    <p:spTree>
      <p:nvGrpSpPr>
        <p:cNvPr id="1" name=""/>
        <p:cNvGrpSpPr/>
        <p:nvPr/>
      </p:nvGrpSpPr>
      <p:grpSpPr>
        <a:xfrm>
          <a:off x="0" y="0"/>
          <a:ext cx="0" cy="0"/>
          <a:chOff x="0" y="0"/>
          <a:chExt cx="0" cy="0"/>
        </a:xfrm>
      </p:grpSpPr>
      <p:sp useBgFill="1">
        <p:nvSpPr>
          <p:cNvPr id="12" name="Rectangle: Top Corners Rounded 11"/>
          <p:cNvSpPr/>
          <p:nvPr userDrawn="1"/>
        </p:nvSpPr>
        <p:spPr bwMode="auto">
          <a:xfrm rot="16200000">
            <a:off x="10934845" y="-491996"/>
            <a:ext cx="718681" cy="1886790"/>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490022" y="168629"/>
            <a:ext cx="1524500"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06265"/>
          </a:xfrm>
        </p:spPr>
        <p:txBody>
          <a:bodyPr wrap="square">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69507"/>
            <a:ext cx="3329638" cy="378565"/>
          </a:xfrm>
        </p:spPr>
        <p:txBody>
          <a:bodyPr wrap="square" anchor="ctr" anchorCtr="0">
            <a:spAutoFit/>
          </a:bodyPr>
          <a:lstStyle>
            <a:lvl1pPr marL="0" indent="0">
              <a:spcBef>
                <a:spcPts val="1200"/>
              </a:spcBef>
              <a:buClr>
                <a:schemeClr val="tx1"/>
              </a:buClr>
              <a:buFont typeface="Arial" pitchFamily="34" charset="0"/>
              <a:buNone/>
              <a:defRPr sz="14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Freeform 5">
            <a:extLst>
              <a:ext uri="{FF2B5EF4-FFF2-40B4-BE49-F238E27FC236}">
                <a16:creationId xmlns:a16="http://schemas.microsoft.com/office/drawing/2014/main" id="{A92B0539-2DE8-40D0-9B17-A323AB7635B8}"/>
              </a:ext>
            </a:extLst>
          </p:cNvPr>
          <p:cNvSpPr>
            <a:spLocks noEditPoints="1"/>
          </p:cNvSpPr>
          <p:nvPr userDrawn="1"/>
        </p:nvSpPr>
        <p:spPr bwMode="auto">
          <a:xfrm>
            <a:off x="330200" y="6044561"/>
            <a:ext cx="428460" cy="428460"/>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Tree>
    <p:extLst>
      <p:ext uri="{BB962C8B-B14F-4D97-AF65-F5344CB8AC3E}">
        <p14:creationId xmlns:p14="http://schemas.microsoft.com/office/powerpoint/2010/main" val="3853497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8551477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028473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975915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146405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055761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248841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599321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625600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7B27273-82A0-4F03-B551-F05C0A270C9F}" type="datetimeFigureOut">
              <a:rPr lang="en-US" smtClean="0"/>
              <a:t>6/23/2022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77890516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107321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6640990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9534699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510629707"/>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231346086"/>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49389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931589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368139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8360518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7934674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3" Type="http://schemas.openxmlformats.org/officeDocument/2006/relationships/slideLayout" Target="../slideLayouts/slideLayout84.xml"/><Relationship Id="rId21" Type="http://schemas.openxmlformats.org/officeDocument/2006/relationships/theme" Target="../theme/theme10.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image" Target="../media/image12.emf"/></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theme" Target="../theme/theme11.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image" Target="../media/image17.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image" Target="../media/image2.png"/><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theme" Target="../theme/theme12.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10" Type="http://schemas.openxmlformats.org/officeDocument/2006/relationships/slideLayout" Target="../slideLayouts/slideLayout123.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2" Type="http://schemas.openxmlformats.org/officeDocument/2006/relationships/slideLayout" Target="../slideLayouts/slideLayout131.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5" Type="http://schemas.openxmlformats.org/officeDocument/2006/relationships/slideLayout" Target="../slideLayouts/slideLayout134.xml"/><Relationship Id="rId15" Type="http://schemas.openxmlformats.org/officeDocument/2006/relationships/theme" Target="../theme/theme13.xml"/><Relationship Id="rId10" Type="http://schemas.openxmlformats.org/officeDocument/2006/relationships/slideLayout" Target="../slideLayouts/slideLayout139.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3" Type="http://schemas.openxmlformats.org/officeDocument/2006/relationships/slideLayout" Target="../slideLayouts/slideLayout146.xml"/><Relationship Id="rId21" Type="http://schemas.openxmlformats.org/officeDocument/2006/relationships/theme" Target="../theme/theme14.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0" Type="http://schemas.openxmlformats.org/officeDocument/2006/relationships/slideLayout" Target="../slideLayouts/slideLayout163.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10" Type="http://schemas.openxmlformats.org/officeDocument/2006/relationships/slideLayout" Target="../slideLayouts/slideLayout153.xml"/><Relationship Id="rId19" Type="http://schemas.openxmlformats.org/officeDocument/2006/relationships/slideLayout" Target="../slideLayouts/slideLayout162.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 Id="rId22" Type="http://schemas.openxmlformats.org/officeDocument/2006/relationships/image" Target="../media/image12.emf"/></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slideLayout" Target="../slideLayouts/slideLayout176.xml"/><Relationship Id="rId18" Type="http://schemas.openxmlformats.org/officeDocument/2006/relationships/image" Target="../media/image23.png"/><Relationship Id="rId3" Type="http://schemas.openxmlformats.org/officeDocument/2006/relationships/slideLayout" Target="../slideLayouts/slideLayout166.xml"/><Relationship Id="rId7" Type="http://schemas.openxmlformats.org/officeDocument/2006/relationships/slideLayout" Target="../slideLayouts/slideLayout170.xml"/><Relationship Id="rId12" Type="http://schemas.openxmlformats.org/officeDocument/2006/relationships/slideLayout" Target="../slideLayouts/slideLayout175.xml"/><Relationship Id="rId17" Type="http://schemas.openxmlformats.org/officeDocument/2006/relationships/theme" Target="../theme/theme15.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10" Type="http://schemas.openxmlformats.org/officeDocument/2006/relationships/slideLayout" Target="../slideLayouts/slideLayout173.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theme" Target="../theme/theme16.xml"/><Relationship Id="rId1" Type="http://schemas.openxmlformats.org/officeDocument/2006/relationships/slideLayout" Target="../slideLayouts/slideLayout180.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26" Type="http://schemas.openxmlformats.org/officeDocument/2006/relationships/slideLayout" Target="../slideLayouts/slideLayout206.xml"/><Relationship Id="rId3" Type="http://schemas.openxmlformats.org/officeDocument/2006/relationships/slideLayout" Target="../slideLayouts/slideLayout183.xml"/><Relationship Id="rId21" Type="http://schemas.openxmlformats.org/officeDocument/2006/relationships/slideLayout" Target="../slideLayouts/slideLayout201.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5" Type="http://schemas.openxmlformats.org/officeDocument/2006/relationships/slideLayout" Target="../slideLayouts/slideLayout205.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0" Type="http://schemas.openxmlformats.org/officeDocument/2006/relationships/slideLayout" Target="../slideLayouts/slideLayout200.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24" Type="http://schemas.openxmlformats.org/officeDocument/2006/relationships/slideLayout" Target="../slideLayouts/slideLayout204.xml"/><Relationship Id="rId5" Type="http://schemas.openxmlformats.org/officeDocument/2006/relationships/slideLayout" Target="../slideLayouts/slideLayout185.xml"/><Relationship Id="rId15" Type="http://schemas.openxmlformats.org/officeDocument/2006/relationships/slideLayout" Target="../slideLayouts/slideLayout195.xml"/><Relationship Id="rId23" Type="http://schemas.openxmlformats.org/officeDocument/2006/relationships/slideLayout" Target="../slideLayouts/slideLayout203.xml"/><Relationship Id="rId28" Type="http://schemas.openxmlformats.org/officeDocument/2006/relationships/image" Target="../media/image25.emf"/><Relationship Id="rId10" Type="http://schemas.openxmlformats.org/officeDocument/2006/relationships/slideLayout" Target="../slideLayouts/slideLayout190.xml"/><Relationship Id="rId19" Type="http://schemas.openxmlformats.org/officeDocument/2006/relationships/slideLayout" Target="../slideLayouts/slideLayout199.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 Id="rId22" Type="http://schemas.openxmlformats.org/officeDocument/2006/relationships/slideLayout" Target="../slideLayouts/slideLayout202.xml"/><Relationship Id="rId27" Type="http://schemas.openxmlformats.org/officeDocument/2006/relationships/theme" Target="../theme/theme1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4.xml"/><Relationship Id="rId1" Type="http://schemas.openxmlformats.org/officeDocument/2006/relationships/slideLayout" Target="../slideLayouts/slideLayout1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theme" Target="../theme/theme5.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42.xml"/><Relationship Id="rId7" Type="http://schemas.openxmlformats.org/officeDocument/2006/relationships/theme" Target="../theme/theme6.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5" Type="http://schemas.openxmlformats.org/officeDocument/2006/relationships/slideLayout" Target="../slideLayouts/slideLayout44.xml"/><Relationship Id="rId4" Type="http://schemas.openxmlformats.org/officeDocument/2006/relationships/slideLayout" Target="../slideLayouts/slideLayout43.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5" Type="http://schemas.openxmlformats.org/officeDocument/2006/relationships/slideLayout" Target="../slideLayouts/slideLayout50.xml"/><Relationship Id="rId4" Type="http://schemas.openxmlformats.org/officeDocument/2006/relationships/slideLayout" Target="../slideLayouts/slideLayout4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theme" Target="../theme/theme8.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theme" Target="../theme/theme9.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B27273-82A0-4F03-B551-F05C0A270C9F}" type="datetimeFigureOut">
              <a:rPr lang="en-US" smtClean="0"/>
              <a:t>6/23/2022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8363C5-1D77-4ABE-8C60-573DC6EF2A49}" type="slidenum">
              <a:rPr lang="en-US" smtClean="0"/>
              <a:t>‹#›</a:t>
            </a:fld>
            <a:endParaRPr lang="en-US"/>
          </a:p>
        </p:txBody>
      </p:sp>
    </p:spTree>
    <p:extLst>
      <p:ext uri="{BB962C8B-B14F-4D97-AF65-F5344CB8AC3E}">
        <p14:creationId xmlns:p14="http://schemas.microsoft.com/office/powerpoint/2010/main" val="2728777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529264254"/>
      </p:ext>
    </p:extLst>
  </p:cSld>
  <p:clrMap bg1="dk1" tx1="lt1" bg2="dk2" tx2="lt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 id="2147483868" r:id="rId15"/>
    <p:sldLayoutId id="2147483869" r:id="rId16"/>
    <p:sldLayoutId id="2147483870" r:id="rId17"/>
    <p:sldLayoutId id="2147483871" r:id="rId18"/>
    <p:sldLayoutId id="2147483872" r:id="rId19"/>
    <p:sldLayoutId id="2147483873"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14" cstate="screen">
            <a:extLst>
              <a:ext uri="{28A0092B-C50C-407E-A947-70E740481C1C}">
                <a14:useLocalDpi xmlns:a14="http://schemas.microsoft.com/office/drawing/2010/main"/>
              </a:ext>
            </a:extLst>
          </a:blip>
          <a:srcRect/>
          <a:stretch/>
        </p:blipFill>
        <p:spPr>
          <a:xfrm>
            <a:off x="10947" y="973"/>
            <a:ext cx="12170106" cy="6857027"/>
          </a:xfrm>
          <a:prstGeom prst="rect">
            <a:avLst/>
          </a:prstGeom>
        </p:spPr>
      </p:pic>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1200">
                <a:solidFill>
                  <a:srgbClr val="289FD7"/>
                </a:solidFill>
                <a:latin typeface="+mj-lt"/>
              </a:defRPr>
            </a:lvl1p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726440298"/>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Lst>
  <p:hf hdr="0" ftr="0" dt="0"/>
  <p:txStyles>
    <p:titleStyle>
      <a:lvl1pPr algn="ctr"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1218134273"/>
      </p:ext>
    </p:extLst>
  </p:cSld>
  <p:clrMap bg1="dk1" tx1="lt1" bg2="dk2" tx2="lt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 id="2147483901" r:id="rId14"/>
    <p:sldLayoutId id="2147483902" r:id="rId15"/>
    <p:sldLayoutId id="2147483903" r:id="rId1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D817BCF1-EDE9-46B3-A8B3-659212B54243}" type="datetimeFigureOut">
              <a:rPr lang="en-US" smtClean="0"/>
              <a:t>6/23/2022</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CFBCED8A-DE7B-4F20-BCBD-2F1C97F6A900}" type="slidenum">
              <a:rPr lang="en-US" smtClean="0"/>
              <a:t>‹#›</a:t>
            </a:fld>
            <a:endParaRPr lang="en-US"/>
          </a:p>
        </p:txBody>
      </p:sp>
    </p:spTree>
    <p:extLst>
      <p:ext uri="{BB962C8B-B14F-4D97-AF65-F5344CB8AC3E}">
        <p14:creationId xmlns:p14="http://schemas.microsoft.com/office/powerpoint/2010/main" val="415876161"/>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8" r:id="rId14"/>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8960756"/>
      </p:ext>
    </p:extLst>
  </p:cSld>
  <p:clrMap bg1="dk1" tx1="lt1" bg2="dk2" tx2="lt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 id="2147483934" r:id="rId15"/>
    <p:sldLayoutId id="2147483935" r:id="rId16"/>
    <p:sldLayoutId id="2147483936" r:id="rId17"/>
    <p:sldLayoutId id="2147483937" r:id="rId18"/>
    <p:sldLayoutId id="2147483938" r:id="rId19"/>
    <p:sldLayoutId id="2147483939"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961025391"/>
      </p:ext>
    </p:extLst>
  </p:cSld>
  <p:clrMap bg1="dk1" tx1="lt1" bg2="dk2" tx2="lt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6" r:id="rId1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4123844796"/>
      </p:ext>
    </p:extLst>
  </p:cSld>
  <p:clrMap bg1="dk1" tx1="lt1" bg2="dk2" tx2="lt2" accent1="accent1" accent2="accent2" accent3="accent3" accent4="accent4" accent5="accent5" accent6="accent6" hlink="hlink" folHlink="folHlink"/>
  <p:sldLayoutIdLst>
    <p:sldLayoutId id="2147483958" r:id="rId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51412724"/>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3971" r:id="rId12"/>
    <p:sldLayoutId id="2147483972" r:id="rId13"/>
    <p:sldLayoutId id="2147483973" r:id="rId14"/>
    <p:sldLayoutId id="2147483974" r:id="rId15"/>
    <p:sldLayoutId id="2147483975" r:id="rId16"/>
    <p:sldLayoutId id="2147483976" r:id="rId17"/>
    <p:sldLayoutId id="2147483977" r:id="rId18"/>
    <p:sldLayoutId id="2147483978" r:id="rId19"/>
    <p:sldLayoutId id="2147483979" r:id="rId20"/>
    <p:sldLayoutId id="2147483980" r:id="rId21"/>
    <p:sldLayoutId id="2147483981" r:id="rId22"/>
    <p:sldLayoutId id="2147483982" r:id="rId23"/>
    <p:sldLayoutId id="2147483983" r:id="rId24"/>
    <p:sldLayoutId id="2147483984" r:id="rId25"/>
    <p:sldLayoutId id="2147483985"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fld id="{6DBBF07C-F70C-4C67-B057-C028B13C04EB}" type="datetimeFigureOut">
              <a:rPr kumimoji="0" lang="en-US" sz="1200" b="0" i="0" u="none" strike="noStrike" kern="0" cap="none" spc="0" normalizeH="0" baseline="0" noProof="0" smtClean="0">
                <a:ln>
                  <a:noFill/>
                </a:ln>
                <a:solidFill>
                  <a:schemeClr val="tx1">
                    <a:tint val="75000"/>
                  </a:schemeClr>
                </a:solidFill>
                <a:effectLst/>
                <a:uLnTx/>
                <a:uFillTx/>
              </a:rPr>
              <a:pPr marL="0" marR="0" lvl="0" indent="0" algn="l" defTabSz="914400" eaLnBrk="1" fontAlgn="auto" latinLnBrk="0" hangingPunct="1">
                <a:lnSpc>
                  <a:spcPct val="100000"/>
                </a:lnSpc>
                <a:spcBef>
                  <a:spcPts val="0"/>
                </a:spcBef>
                <a:spcAft>
                  <a:spcPts val="0"/>
                </a:spcAft>
                <a:buClrTx/>
                <a:buSzTx/>
                <a:buFontTx/>
                <a:buNone/>
                <a:tabLst/>
                <a:defRPr/>
              </a:pPr>
              <a:t>6/23/2022</a:t>
            </a:fld>
            <a:endParaRPr kumimoji="0" lang="en-US" sz="1200" b="0" i="0" u="none" strike="noStrike" kern="0" cap="none" spc="0" normalizeH="0" baseline="0" noProof="0">
              <a:ln>
                <a:noFill/>
              </a:ln>
              <a:solidFill>
                <a:schemeClr val="tx1">
                  <a:tint val="75000"/>
                </a:schemeClr>
              </a:solidFill>
              <a:effectLst/>
              <a:uLnTx/>
              <a:uFillTx/>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chemeClr val="tx1">
                  <a:tint val="75000"/>
                </a:schemeClr>
              </a:solidFill>
              <a:effectLst/>
              <a:uLnTx/>
              <a:uFillTx/>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eaLnBrk="1" fontAlgn="auto" latinLnBrk="0" hangingPunct="1">
              <a:lnSpc>
                <a:spcPct val="100000"/>
              </a:lnSpc>
              <a:spcBef>
                <a:spcPts val="0"/>
              </a:spcBef>
              <a:spcAft>
                <a:spcPts val="0"/>
              </a:spcAft>
              <a:buClrTx/>
              <a:buSzTx/>
              <a:buFontTx/>
              <a:buNone/>
              <a:tabLst/>
              <a:defRPr/>
            </a:pPr>
            <a:fld id="{AE7E8DC5-3D6D-474E-BBD7-49B40684D9EB}" type="slidenum">
              <a:rPr kumimoji="0" lang="en-US" sz="1200" b="0" i="0" u="none" strike="noStrike" kern="0" cap="none" spc="0" normalizeH="0" baseline="0" noProof="0" smtClean="0">
                <a:ln>
                  <a:noFill/>
                </a:ln>
                <a:solidFill>
                  <a:schemeClr val="tx1">
                    <a:tint val="75000"/>
                  </a:schemeClr>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schemeClr val="tx1">
                  <a:tint val="75000"/>
                </a:schemeClr>
              </a:solidFill>
              <a:effectLst/>
              <a:uLnTx/>
              <a:uFillTx/>
            </a:endParaRPr>
          </a:p>
        </p:txBody>
      </p:sp>
    </p:spTree>
    <p:extLst>
      <p:ext uri="{BB962C8B-B14F-4D97-AF65-F5344CB8AC3E}">
        <p14:creationId xmlns:p14="http://schemas.microsoft.com/office/powerpoint/2010/main" val="1599891925"/>
      </p:ext>
    </p:extLst>
  </p:cSld>
  <p:clrMap bg1="lt1" tx1="dk1" bg2="lt2" tx2="dk2" accent1="accent1" accent2="accent2" accent3="accent3" accent4="accent4" accent5="accent5" accent6="accent6" hlink="hlink" folHlink="folHlink"/>
  <p:sldLayoutIdLst>
    <p:sldLayoutId id="214748366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900977774"/>
      </p:ext>
    </p:extLst>
  </p:cSld>
  <p:clrMap bg1="dk1" tx1="lt1" bg2="dk2" tx2="lt2" accent1="accent1" accent2="accent2" accent3="accent3" accent4="accent4" accent5="accent5" accent6="accent6" hlink="hlink" folHlink="folHlink"/>
  <p:sldLayoutIdLst>
    <p:sldLayoutId id="2147483666" r:id="rId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412840626"/>
      </p:ext>
    </p:extLst>
  </p:cSld>
  <p:clrMap bg1="dk1" tx1="lt1" bg2="dk2" tx2="lt2" accent1="accent1" accent2="accent2" accent3="accent3" accent4="accent4" accent5="accent5" accent6="accent6" hlink="hlink" folHlink="folHlink"/>
  <p:sldLayoutIdLst>
    <p:sldLayoutId id="2147483662" r:id="rId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Orange</a:t>
                  </a:r>
                </a:p>
                <a:p>
                  <a:pPr defTabSz="914102" fontAlgn="base">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Blue</a:t>
                  </a:r>
                </a:p>
                <a:p>
                  <a:pPr defTabSz="914102" fontAlgn="base">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R:0 G:120 B:215</a:t>
                  </a: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14644">
                            <a:srgbClr val="505050"/>
                          </a:gs>
                          <a:gs pos="42000">
                            <a:srgbClr val="505050"/>
                          </a:gs>
                        </a:gsLst>
                        <a:lin ang="5400000" scaled="0"/>
                      </a:gradFill>
                      <a:ea typeface="Segoe UI" pitchFamily="34" charset="0"/>
                      <a:cs typeface="Segoe UI" pitchFamily="34" charset="0"/>
                    </a:rPr>
                    <a:t>Light Green</a:t>
                  </a:r>
                </a:p>
                <a:p>
                  <a:pPr defTabSz="914102" fontAlgn="base">
                    <a:spcBef>
                      <a:spcPct val="0"/>
                    </a:spcBef>
                    <a:spcAft>
                      <a:spcPct val="0"/>
                    </a:spcAft>
                  </a:pPr>
                  <a:r>
                    <a:rPr lang="en-US" sz="490" dirty="0">
                      <a:gradFill>
                        <a:gsLst>
                          <a:gs pos="10042">
                            <a:srgbClr val="505050"/>
                          </a:gs>
                          <a:gs pos="39000">
                            <a:srgbClr val="505050"/>
                          </a:gs>
                        </a:gsLst>
                        <a:lin ang="5400000" scaled="0"/>
                      </a:gradFill>
                      <a:ea typeface="Segoe UI" pitchFamily="34" charset="0"/>
                      <a:cs typeface="Segoe UI" pitchFamily="34" charset="0"/>
                    </a:rPr>
                    <a:t>R:186 G:216 B:10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Purple</a:t>
                  </a:r>
                </a:p>
                <a:p>
                  <a:pPr defTabSz="914102"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R:92 G:45 B:145</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Dark Blue</a:t>
                  </a:r>
                </a:p>
                <a:p>
                  <a:pPr defTabSz="914102"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14644">
                            <a:srgbClr val="505050"/>
                          </a:gs>
                          <a:gs pos="42000">
                            <a:srgbClr val="505050"/>
                          </a:gs>
                        </a:gsLst>
                        <a:lin ang="5400000" scaled="0"/>
                      </a:gradFill>
                      <a:ea typeface="Segoe UI" pitchFamily="34" charset="0"/>
                      <a:cs typeface="Segoe UI" pitchFamily="34" charset="0"/>
                    </a:rPr>
                    <a:t>Yellow</a:t>
                  </a:r>
                </a:p>
                <a:p>
                  <a:pPr defTabSz="914102" fontAlgn="base">
                    <a:spcBef>
                      <a:spcPct val="0"/>
                    </a:spcBef>
                    <a:spcAft>
                      <a:spcPct val="0"/>
                    </a:spcAft>
                  </a:pPr>
                  <a:r>
                    <a:rPr lang="en-US" sz="490" dirty="0">
                      <a:gradFill>
                        <a:gsLst>
                          <a:gs pos="10042">
                            <a:srgbClr val="505050"/>
                          </a:gs>
                          <a:gs pos="39000">
                            <a:srgbClr val="505050"/>
                          </a:gs>
                        </a:gsLst>
                        <a:lin ang="5400000" scaled="0"/>
                      </a:gradFill>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Mid-Blue</a:t>
                  </a:r>
                </a:p>
                <a:p>
                  <a:pPr defTabSz="914102"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14644">
                            <a:srgbClr val="505050"/>
                          </a:gs>
                          <a:gs pos="42000">
                            <a:srgbClr val="505050"/>
                          </a:gs>
                        </a:gsLst>
                        <a:lin ang="5400000" scaled="0"/>
                      </a:gradFill>
                      <a:ea typeface="Segoe UI" pitchFamily="34" charset="0"/>
                      <a:cs typeface="Segoe UI" pitchFamily="34" charset="0"/>
                    </a:rPr>
                    <a:t>Light Blue</a:t>
                  </a:r>
                </a:p>
                <a:p>
                  <a:pPr defTabSz="914102" fontAlgn="base">
                    <a:spcBef>
                      <a:spcPct val="0"/>
                    </a:spcBef>
                    <a:spcAft>
                      <a:spcPct val="0"/>
                    </a:spcAft>
                  </a:pPr>
                  <a:r>
                    <a:rPr lang="en-US" sz="490" dirty="0">
                      <a:gradFill>
                        <a:gsLst>
                          <a:gs pos="10042">
                            <a:srgbClr val="505050"/>
                          </a:gs>
                          <a:gs pos="39000">
                            <a:srgbClr val="505050"/>
                          </a:gs>
                        </a:gsLst>
                        <a:lin ang="5400000" scaled="0"/>
                      </a:gradFill>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defTabSz="914367">
                  <a:lnSpc>
                    <a:spcPct val="90000"/>
                  </a:lnSpc>
                  <a:spcAft>
                    <a:spcPts val="588"/>
                  </a:spcAft>
                </a:pPr>
                <a:r>
                  <a:rPr lang="en-US" sz="980" dirty="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defTabSz="914367">
                  <a:lnSpc>
                    <a:spcPct val="90000"/>
                  </a:lnSpc>
                  <a:spcAft>
                    <a:spcPts val="588"/>
                  </a:spcAft>
                </a:pPr>
                <a:r>
                  <a:rPr lang="en-US" sz="980" dirty="0">
                    <a:gradFill>
                      <a:gsLst>
                        <a:gs pos="2917">
                          <a:srgbClr val="505050"/>
                        </a:gs>
                        <a:gs pos="30000">
                          <a:srgbClr val="505050"/>
                        </a:gs>
                      </a:gsLst>
                      <a:lin ang="5400000" scaled="0"/>
                    </a:gradFill>
                  </a:rPr>
                  <a:t>Secondary colors (use only when necessary)</a:t>
                </a: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12389">
                        <a:srgbClr val="FFFFFF"/>
                      </a:gs>
                      <a:gs pos="46000">
                        <a:srgbClr val="FFFFFF"/>
                      </a:gs>
                    </a:gsLst>
                    <a:lin ang="5400000" scaled="0"/>
                  </a:gradFill>
                  <a:ea typeface="Segoe UI" pitchFamily="34" charset="0"/>
                  <a:cs typeface="Segoe UI" pitchFamily="34" charset="0"/>
                </a:rPr>
                <a:t>Gray</a:t>
              </a:r>
            </a:p>
            <a:p>
              <a:pPr defTabSz="914102" fontAlgn="base">
                <a:spcBef>
                  <a:spcPct val="0"/>
                </a:spcBef>
                <a:spcAft>
                  <a:spcPct val="0"/>
                </a:spcAft>
              </a:pPr>
              <a:r>
                <a:rPr lang="en-US" sz="490" dirty="0">
                  <a:gradFill>
                    <a:gsLst>
                      <a:gs pos="12389">
                        <a:srgbClr val="FFFFFF"/>
                      </a:gs>
                      <a:gs pos="46000">
                        <a:srgbClr val="FFFFFF"/>
                      </a:gs>
                    </a:gsLst>
                    <a:lin ang="5400000" scaled="0"/>
                  </a:gradFill>
                  <a:ea typeface="Segoe UI" pitchFamily="34" charset="0"/>
                  <a:cs typeface="Segoe UI" pitchFamily="34" charset="0"/>
                </a:rPr>
                <a:t>R:80 G:80 B:80</a:t>
              </a:r>
            </a:p>
          </p:txBody>
        </p:sp>
      </p:grpSp>
    </p:spTree>
    <p:extLst>
      <p:ext uri="{BB962C8B-B14F-4D97-AF65-F5344CB8AC3E}">
        <p14:creationId xmlns:p14="http://schemas.microsoft.com/office/powerpoint/2010/main" val="56381979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6479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20835" y="1031106"/>
            <a:ext cx="11155093" cy="1535805"/>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8365292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6" r:id="rId5"/>
    <p:sldLayoutId id="2147483727" r:id="rId6"/>
  </p:sldLayoutIdLst>
  <p:transition>
    <p:fade/>
  </p:transition>
  <p:txStyles>
    <p:titleStyle>
      <a:lvl1pPr algn="l" defTabSz="914188" rtl="0" eaLnBrk="1" latinLnBrk="0" hangingPunct="1">
        <a:lnSpc>
          <a:spcPct val="90000"/>
        </a:lnSpc>
        <a:spcBef>
          <a:spcPct val="0"/>
        </a:spcBef>
        <a:buNone/>
        <a:defRPr lang="en-US" sz="48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60" marR="0" indent="-339660" algn="l" defTabSz="914188" rtl="0" eaLnBrk="1" fontAlgn="auto" latinLnBrk="0" hangingPunct="1">
        <a:lnSpc>
          <a:spcPct val="90000"/>
        </a:lnSpc>
        <a:spcBef>
          <a:spcPct val="20000"/>
        </a:spcBef>
        <a:spcAft>
          <a:spcPts val="0"/>
        </a:spcAft>
        <a:buClrTx/>
        <a:buSzPct val="90000"/>
        <a:buFont typeface="Arial" pitchFamily="34" charset="0"/>
        <a:buChar char="•"/>
        <a:tabLst/>
        <a:defRPr sz="3800" kern="1200" spc="-70" baseline="0">
          <a:gradFill>
            <a:gsLst>
              <a:gs pos="1250">
                <a:schemeClr val="tx1"/>
              </a:gs>
              <a:gs pos="100000">
                <a:schemeClr val="tx1"/>
              </a:gs>
            </a:gsLst>
            <a:lin ang="5400000" scaled="0"/>
          </a:gradFill>
          <a:latin typeface="+mj-lt"/>
          <a:ea typeface="+mn-ea"/>
          <a:cs typeface="+mn-cs"/>
        </a:defRPr>
      </a:lvl1pPr>
      <a:lvl2pPr marL="572978" marR="0" indent="-233318" algn="l" defTabSz="914188"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798359" marR="0" indent="-225382" algn="l" defTabSz="914188" rtl="0" eaLnBrk="1" fontAlgn="auto" latinLnBrk="0" hangingPunct="1">
        <a:lnSpc>
          <a:spcPct val="90000"/>
        </a:lnSpc>
        <a:spcBef>
          <a:spcPct val="20000"/>
        </a:spcBef>
        <a:spcAft>
          <a:spcPts val="0"/>
        </a:spcAft>
        <a:buClrTx/>
        <a:buSzPct val="90000"/>
        <a:buFont typeface="Wingdings" pitchFamily="2" charset="2"/>
        <a:buChar char=""/>
        <a:tabLst>
          <a:tab pos="798359" algn="l"/>
        </a:tabLst>
        <a:defRPr sz="1600" kern="1200" spc="0" baseline="0">
          <a:gradFill>
            <a:gsLst>
              <a:gs pos="1250">
                <a:schemeClr val="tx1"/>
              </a:gs>
              <a:gs pos="100000">
                <a:schemeClr val="tx1"/>
              </a:gs>
            </a:gsLst>
            <a:lin ang="5400000" scaled="0"/>
          </a:gradFill>
          <a:latin typeface="+mn-lt"/>
          <a:ea typeface="+mn-ea"/>
          <a:cs typeface="+mn-cs"/>
        </a:defRPr>
      </a:lvl3pPr>
      <a:lvl4pPr marL="1030090" marR="0" indent="-231730" algn="l" defTabSz="914188" rtl="0" eaLnBrk="1" fontAlgn="auto" latinLnBrk="0" hangingPunct="1">
        <a:lnSpc>
          <a:spcPct val="90000"/>
        </a:lnSpc>
        <a:spcBef>
          <a:spcPct val="20000"/>
        </a:spcBef>
        <a:spcAft>
          <a:spcPts val="0"/>
        </a:spcAft>
        <a:buClrTx/>
        <a:buSzPct val="90000"/>
        <a:buFont typeface="Wingdings"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55472" marR="0" indent="-225382" algn="l" defTabSz="914188" rtl="0" eaLnBrk="1" fontAlgn="auto" latinLnBrk="0" hangingPunct="1">
        <a:lnSpc>
          <a:spcPct val="90000"/>
        </a:lnSpc>
        <a:spcBef>
          <a:spcPct val="20000"/>
        </a:spcBef>
        <a:spcAft>
          <a:spcPts val="0"/>
        </a:spcAft>
        <a:buClrTx/>
        <a:buSzPct val="90000"/>
        <a:buFont typeface="Wingdings" pitchFamily="2" charset="2"/>
        <a:buChar char=""/>
        <a:tabLst>
          <a:tab pos="1255472" algn="l"/>
        </a:tabLst>
        <a:defRPr sz="1000" kern="1200" spc="0" baseline="0">
          <a:gradFill>
            <a:gsLst>
              <a:gs pos="1250">
                <a:schemeClr val="tx1"/>
              </a:gs>
              <a:gs pos="100000">
                <a:schemeClr val="tx1"/>
              </a:gs>
            </a:gsLst>
            <a:lin ang="5400000" scaled="0"/>
          </a:gradFill>
          <a:latin typeface="+mn-lt"/>
          <a:ea typeface="+mn-ea"/>
          <a:cs typeface="+mn-cs"/>
        </a:defRPr>
      </a:lvl5pPr>
      <a:lvl6pPr marL="2514017"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10"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04"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98"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88" rtl="0" eaLnBrk="1" latinLnBrk="0" hangingPunct="1">
        <a:defRPr sz="1800" kern="1200">
          <a:solidFill>
            <a:schemeClr val="tx1"/>
          </a:solidFill>
          <a:latin typeface="+mn-lt"/>
          <a:ea typeface="+mn-ea"/>
          <a:cs typeface="+mn-cs"/>
        </a:defRPr>
      </a:lvl1pPr>
      <a:lvl2pPr marL="457094" algn="l" defTabSz="914188" rtl="0" eaLnBrk="1" latinLnBrk="0" hangingPunct="1">
        <a:defRPr sz="1800" kern="1200">
          <a:solidFill>
            <a:schemeClr val="tx1"/>
          </a:solidFill>
          <a:latin typeface="+mn-lt"/>
          <a:ea typeface="+mn-ea"/>
          <a:cs typeface="+mn-cs"/>
        </a:defRPr>
      </a:lvl2pPr>
      <a:lvl3pPr marL="914188" algn="l" defTabSz="914188" rtl="0" eaLnBrk="1" latinLnBrk="0" hangingPunct="1">
        <a:defRPr sz="1800" kern="1200">
          <a:solidFill>
            <a:schemeClr val="tx1"/>
          </a:solidFill>
          <a:latin typeface="+mn-lt"/>
          <a:ea typeface="+mn-ea"/>
          <a:cs typeface="+mn-cs"/>
        </a:defRPr>
      </a:lvl3pPr>
      <a:lvl4pPr marL="1371282" algn="l" defTabSz="914188" rtl="0" eaLnBrk="1" latinLnBrk="0" hangingPunct="1">
        <a:defRPr sz="1800" kern="1200">
          <a:solidFill>
            <a:schemeClr val="tx1"/>
          </a:solidFill>
          <a:latin typeface="+mn-lt"/>
          <a:ea typeface="+mn-ea"/>
          <a:cs typeface="+mn-cs"/>
        </a:defRPr>
      </a:lvl4pPr>
      <a:lvl5pPr marL="1828376" algn="l" defTabSz="914188" rtl="0" eaLnBrk="1" latinLnBrk="0" hangingPunct="1">
        <a:defRPr sz="1800" kern="1200">
          <a:solidFill>
            <a:schemeClr val="tx1"/>
          </a:solidFill>
          <a:latin typeface="+mn-lt"/>
          <a:ea typeface="+mn-ea"/>
          <a:cs typeface="+mn-cs"/>
        </a:defRPr>
      </a:lvl5pPr>
      <a:lvl6pPr marL="2285470" algn="l" defTabSz="914188" rtl="0" eaLnBrk="1" latinLnBrk="0" hangingPunct="1">
        <a:defRPr sz="1800" kern="1200">
          <a:solidFill>
            <a:schemeClr val="tx1"/>
          </a:solidFill>
          <a:latin typeface="+mn-lt"/>
          <a:ea typeface="+mn-ea"/>
          <a:cs typeface="+mn-cs"/>
        </a:defRPr>
      </a:lvl6pPr>
      <a:lvl7pPr marL="2742563" algn="l" defTabSz="914188" rtl="0" eaLnBrk="1" latinLnBrk="0" hangingPunct="1">
        <a:defRPr sz="1800" kern="1200">
          <a:solidFill>
            <a:schemeClr val="tx1"/>
          </a:solidFill>
          <a:latin typeface="+mn-lt"/>
          <a:ea typeface="+mn-ea"/>
          <a:cs typeface="+mn-cs"/>
        </a:defRPr>
      </a:lvl7pPr>
      <a:lvl8pPr marL="3199657" algn="l" defTabSz="914188" rtl="0" eaLnBrk="1" latinLnBrk="0" hangingPunct="1">
        <a:defRPr sz="1800" kern="1200">
          <a:solidFill>
            <a:schemeClr val="tx1"/>
          </a:solidFill>
          <a:latin typeface="+mn-lt"/>
          <a:ea typeface="+mn-ea"/>
          <a:cs typeface="+mn-cs"/>
        </a:defRPr>
      </a:lvl8pPr>
      <a:lvl9pPr marL="3656751" algn="l" defTabSz="914188"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6"/>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82"/>
            <a:ext cx="11653520" cy="2052031"/>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5025761"/>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Lst>
  <p:transition>
    <p:fade/>
  </p:transition>
  <p:txStyles>
    <p:titleStyle>
      <a:lvl1pPr algn="l" defTabSz="914410" rtl="0" eaLnBrk="1" latinLnBrk="0" hangingPunct="1">
        <a:lnSpc>
          <a:spcPct val="90000"/>
        </a:lnSpc>
        <a:spcBef>
          <a:spcPct val="0"/>
        </a:spcBef>
        <a:buNone/>
        <a:defRPr lang="en-US" sz="5293" b="0" kern="1200" cap="none" spc="-100" baseline="0" dirty="0" smtClean="0">
          <a:ln w="3175">
            <a:noFill/>
          </a:ln>
          <a:solidFill>
            <a:schemeClr val="tx2"/>
          </a:solidFill>
          <a:effectLst/>
          <a:latin typeface="+mj-lt"/>
          <a:ea typeface="+mn-ea"/>
          <a:cs typeface="Segoe UI" pitchFamily="34" charset="0"/>
        </a:defRPr>
      </a:lvl1pPr>
    </p:titleStyle>
    <p:bodyStyle>
      <a:lvl1pPr marL="336162" marR="0" indent="-336162" algn="l" defTabSz="914410" rtl="0" eaLnBrk="1" fontAlgn="auto" latinLnBrk="0" hangingPunct="1">
        <a:lnSpc>
          <a:spcPct val="90000"/>
        </a:lnSpc>
        <a:spcBef>
          <a:spcPct val="20000"/>
        </a:spcBef>
        <a:spcAft>
          <a:spcPts val="0"/>
        </a:spcAft>
        <a:buClrTx/>
        <a:buSzPct val="90000"/>
        <a:buFont typeface="Arial" pitchFamily="34" charset="0"/>
        <a:buChar char="•"/>
        <a:tabLst/>
        <a:defRPr sz="3923" kern="1200" spc="0" baseline="0">
          <a:solidFill>
            <a:schemeClr val="tx2"/>
          </a:solidFill>
          <a:latin typeface="+mj-lt"/>
          <a:ea typeface="+mn-ea"/>
          <a:cs typeface="+mn-cs"/>
        </a:defRPr>
      </a:lvl1pPr>
      <a:lvl2pPr marL="572719" marR="0" indent="-236557" algn="l" defTabSz="91441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2"/>
          </a:solidFill>
          <a:latin typeface="+mn-lt"/>
          <a:ea typeface="+mn-ea"/>
          <a:cs typeface="+mn-cs"/>
        </a:defRPr>
      </a:lvl2pPr>
      <a:lvl3pPr marL="784376" marR="0" indent="-224108" algn="l" defTabSz="91441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2"/>
          </a:solidFill>
          <a:latin typeface="+mn-lt"/>
          <a:ea typeface="+mn-ea"/>
          <a:cs typeface="+mn-cs"/>
        </a:defRPr>
      </a:lvl3pPr>
      <a:lvl4pPr marL="1008481" marR="0" indent="-224108" algn="l" defTabSz="9144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4pPr>
      <a:lvl5pPr marL="1232589" marR="0" indent="-224108" algn="l" defTabSz="9144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5pPr>
      <a:lvl6pPr marL="2514626" indent="-228604" algn="l" defTabSz="91441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835" indent="-228604" algn="l" defTabSz="91441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038" indent="-228604" algn="l" defTabSz="91441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246" indent="-228604" algn="l" defTabSz="91441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10" rtl="0" eaLnBrk="1" latinLnBrk="0" hangingPunct="1">
        <a:defRPr sz="1765" kern="1200">
          <a:solidFill>
            <a:schemeClr val="tx1"/>
          </a:solidFill>
          <a:latin typeface="+mn-lt"/>
          <a:ea typeface="+mn-ea"/>
          <a:cs typeface="+mn-cs"/>
        </a:defRPr>
      </a:lvl1pPr>
      <a:lvl2pPr marL="457205" algn="l" defTabSz="914410" rtl="0" eaLnBrk="1" latinLnBrk="0" hangingPunct="1">
        <a:defRPr sz="1765" kern="1200">
          <a:solidFill>
            <a:schemeClr val="tx1"/>
          </a:solidFill>
          <a:latin typeface="+mn-lt"/>
          <a:ea typeface="+mn-ea"/>
          <a:cs typeface="+mn-cs"/>
        </a:defRPr>
      </a:lvl2pPr>
      <a:lvl3pPr marL="914410" algn="l" defTabSz="914410" rtl="0" eaLnBrk="1" latinLnBrk="0" hangingPunct="1">
        <a:defRPr sz="1765" kern="1200">
          <a:solidFill>
            <a:schemeClr val="tx1"/>
          </a:solidFill>
          <a:latin typeface="+mn-lt"/>
          <a:ea typeface="+mn-ea"/>
          <a:cs typeface="+mn-cs"/>
        </a:defRPr>
      </a:lvl3pPr>
      <a:lvl4pPr marL="1371616" algn="l" defTabSz="914410" rtl="0" eaLnBrk="1" latinLnBrk="0" hangingPunct="1">
        <a:defRPr sz="1765" kern="1200">
          <a:solidFill>
            <a:schemeClr val="tx1"/>
          </a:solidFill>
          <a:latin typeface="+mn-lt"/>
          <a:ea typeface="+mn-ea"/>
          <a:cs typeface="+mn-cs"/>
        </a:defRPr>
      </a:lvl4pPr>
      <a:lvl5pPr marL="1828820" algn="l" defTabSz="914410" rtl="0" eaLnBrk="1" latinLnBrk="0" hangingPunct="1">
        <a:defRPr sz="1765" kern="1200">
          <a:solidFill>
            <a:schemeClr val="tx1"/>
          </a:solidFill>
          <a:latin typeface="+mn-lt"/>
          <a:ea typeface="+mn-ea"/>
          <a:cs typeface="+mn-cs"/>
        </a:defRPr>
      </a:lvl5pPr>
      <a:lvl6pPr marL="2286028" algn="l" defTabSz="914410" rtl="0" eaLnBrk="1" latinLnBrk="0" hangingPunct="1">
        <a:defRPr sz="1765" kern="1200">
          <a:solidFill>
            <a:schemeClr val="tx1"/>
          </a:solidFill>
          <a:latin typeface="+mn-lt"/>
          <a:ea typeface="+mn-ea"/>
          <a:cs typeface="+mn-cs"/>
        </a:defRPr>
      </a:lvl6pPr>
      <a:lvl7pPr marL="2743230" algn="l" defTabSz="914410" rtl="0" eaLnBrk="1" latinLnBrk="0" hangingPunct="1">
        <a:defRPr sz="1765" kern="1200">
          <a:solidFill>
            <a:schemeClr val="tx1"/>
          </a:solidFill>
          <a:latin typeface="+mn-lt"/>
          <a:ea typeface="+mn-ea"/>
          <a:cs typeface="+mn-cs"/>
        </a:defRPr>
      </a:lvl7pPr>
      <a:lvl8pPr marL="3200437" algn="l" defTabSz="914410" rtl="0" eaLnBrk="1" latinLnBrk="0" hangingPunct="1">
        <a:defRPr sz="1765" kern="1200">
          <a:solidFill>
            <a:schemeClr val="tx1"/>
          </a:solidFill>
          <a:latin typeface="+mn-lt"/>
          <a:ea typeface="+mn-ea"/>
          <a:cs typeface="+mn-cs"/>
        </a:defRPr>
      </a:lvl8pPr>
      <a:lvl9pPr marL="3657642" algn="l" defTabSz="914410" rtl="0" eaLnBrk="1" latinLnBrk="0" hangingPunct="1">
        <a:defRPr sz="1765"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5" y="289516"/>
            <a:ext cx="11655078" cy="899664"/>
          </a:xfrm>
          <a:prstGeom prst="rect">
            <a:avLst/>
          </a:prstGeom>
        </p:spPr>
        <p:txBody>
          <a:bodyPr vert="horz" wrap="square" lIns="146300" tIns="91438" rIns="146300" bIns="91438"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3" cy="2059005"/>
          </a:xfrm>
          <a:prstGeom prst="rect">
            <a:avLst/>
          </a:prstGeom>
        </p:spPr>
        <p:txBody>
          <a:bodyPr vert="horz" wrap="square" lIns="146300" tIns="91438" rIns="146300" bIns="91438"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6447593"/>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transition>
    <p:fade/>
  </p:transition>
  <p:txStyles>
    <p:titleStyle>
      <a:lvl1pPr algn="l" defTabSz="912793" rtl="0" fontAlgn="base">
        <a:lnSpc>
          <a:spcPct val="90000"/>
        </a:lnSpc>
        <a:spcBef>
          <a:spcPct val="0"/>
        </a:spcBef>
        <a:spcAft>
          <a:spcPct val="0"/>
        </a:spcAft>
        <a:defRPr lang="en-US" sz="4800" kern="1200" spc="-100" dirty="0">
          <a:ln w="3175">
            <a:noFill/>
          </a:ln>
          <a:solidFill>
            <a:srgbClr val="002050"/>
          </a:solidFill>
          <a:latin typeface="+mj-lt"/>
          <a:ea typeface="ＭＳ Ｐゴシック" charset="0"/>
          <a:cs typeface="Segoe UI" pitchFamily="34" charset="0"/>
        </a:defRPr>
      </a:lvl1pPr>
      <a:lvl2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2pPr>
      <a:lvl3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3pPr>
      <a:lvl4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4pPr>
      <a:lvl5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5pPr>
      <a:lvl6pPr marL="447844" algn="l" defTabSz="912793" rtl="0" fontAlgn="base">
        <a:lnSpc>
          <a:spcPct val="90000"/>
        </a:lnSpc>
        <a:spcBef>
          <a:spcPct val="0"/>
        </a:spcBef>
        <a:spcAft>
          <a:spcPct val="0"/>
        </a:spcAft>
        <a:defRPr sz="5330">
          <a:solidFill>
            <a:schemeClr val="tx1"/>
          </a:solidFill>
          <a:latin typeface="Segoe UI Light" charset="0"/>
          <a:ea typeface="ＭＳ Ｐゴシック" charset="0"/>
        </a:defRPr>
      </a:lvl6pPr>
      <a:lvl7pPr marL="895687" algn="l" defTabSz="912793" rtl="0" fontAlgn="base">
        <a:lnSpc>
          <a:spcPct val="90000"/>
        </a:lnSpc>
        <a:spcBef>
          <a:spcPct val="0"/>
        </a:spcBef>
        <a:spcAft>
          <a:spcPct val="0"/>
        </a:spcAft>
        <a:defRPr sz="5330">
          <a:solidFill>
            <a:schemeClr val="tx1"/>
          </a:solidFill>
          <a:latin typeface="Segoe UI Light" charset="0"/>
          <a:ea typeface="ＭＳ Ｐゴシック" charset="0"/>
        </a:defRPr>
      </a:lvl7pPr>
      <a:lvl8pPr marL="1343528" algn="l" defTabSz="912793" rtl="0" fontAlgn="base">
        <a:lnSpc>
          <a:spcPct val="90000"/>
        </a:lnSpc>
        <a:spcBef>
          <a:spcPct val="0"/>
        </a:spcBef>
        <a:spcAft>
          <a:spcPct val="0"/>
        </a:spcAft>
        <a:defRPr sz="5330">
          <a:solidFill>
            <a:schemeClr val="tx1"/>
          </a:solidFill>
          <a:latin typeface="Segoe UI Light" charset="0"/>
          <a:ea typeface="ＭＳ Ｐゴシック" charset="0"/>
        </a:defRPr>
      </a:lvl8pPr>
      <a:lvl9pPr marL="1791375" algn="l" defTabSz="912793" rtl="0" fontAlgn="base">
        <a:lnSpc>
          <a:spcPct val="90000"/>
        </a:lnSpc>
        <a:spcBef>
          <a:spcPct val="0"/>
        </a:spcBef>
        <a:spcAft>
          <a:spcPct val="0"/>
        </a:spcAft>
        <a:defRPr sz="5330">
          <a:solidFill>
            <a:schemeClr val="tx1"/>
          </a:solidFill>
          <a:latin typeface="Segoe UI Light" charset="0"/>
          <a:ea typeface="ＭＳ Ｐゴシック" charset="0"/>
        </a:defRPr>
      </a:lvl9pPr>
    </p:titleStyle>
    <p:bodyStyle>
      <a:lvl1pPr marL="335884" indent="-335884" algn="l" defTabSz="912793" rtl="0" fontAlgn="base">
        <a:lnSpc>
          <a:spcPct val="90000"/>
        </a:lnSpc>
        <a:spcBef>
          <a:spcPct val="20000"/>
        </a:spcBef>
        <a:spcAft>
          <a:spcPct val="0"/>
        </a:spcAft>
        <a:buSzPct val="90000"/>
        <a:buFont typeface="Arial" charset="0"/>
        <a:buChar char="•"/>
        <a:defRPr sz="3864" kern="1200">
          <a:gradFill>
            <a:gsLst>
              <a:gs pos="1250">
                <a:schemeClr val="tx1"/>
              </a:gs>
              <a:gs pos="100000">
                <a:schemeClr val="tx1"/>
              </a:gs>
            </a:gsLst>
            <a:lin ang="5400000" scaled="0"/>
          </a:gradFill>
          <a:latin typeface="+mj-lt"/>
          <a:ea typeface="ＭＳ Ｐゴシック" charset="0"/>
          <a:cs typeface="ＭＳ Ｐゴシック" charset="0"/>
        </a:defRPr>
      </a:lvl1pPr>
      <a:lvl2pPr marL="572244" indent="-236361" algn="l" defTabSz="912793" rtl="0" fontAlgn="base">
        <a:lnSpc>
          <a:spcPct val="90000"/>
        </a:lnSpc>
        <a:spcBef>
          <a:spcPct val="20000"/>
        </a:spcBef>
        <a:spcAft>
          <a:spcPct val="0"/>
        </a:spcAft>
        <a:buSzPct val="90000"/>
        <a:buFont typeface="Arial" charset="0"/>
        <a:buChar char="•"/>
        <a:defRPr sz="2399" kern="1200">
          <a:gradFill>
            <a:gsLst>
              <a:gs pos="1250">
                <a:schemeClr val="tx1"/>
              </a:gs>
              <a:gs pos="100000">
                <a:schemeClr val="tx1"/>
              </a:gs>
            </a:gsLst>
            <a:lin ang="5400000" scaled="0"/>
          </a:gradFill>
          <a:latin typeface="+mn-lt"/>
          <a:ea typeface="ＭＳ Ｐゴシック" charset="0"/>
          <a:cs typeface="+mn-cs"/>
        </a:defRPr>
      </a:lvl2pPr>
      <a:lvl3pPr marL="783725" indent="-223923" algn="l" defTabSz="912793" rtl="0" fontAlgn="base">
        <a:lnSpc>
          <a:spcPct val="90000"/>
        </a:lnSpc>
        <a:spcBef>
          <a:spcPct val="20000"/>
        </a:spcBef>
        <a:spcAft>
          <a:spcPct val="0"/>
        </a:spcAft>
        <a:buSzPct val="90000"/>
        <a:buFont typeface="Arial" charset="0"/>
        <a:buChar char="•"/>
        <a:defRPr sz="1999" kern="1200">
          <a:gradFill>
            <a:gsLst>
              <a:gs pos="1250">
                <a:schemeClr val="tx1"/>
              </a:gs>
              <a:gs pos="100000">
                <a:schemeClr val="tx1"/>
              </a:gs>
            </a:gsLst>
            <a:lin ang="5400000" scaled="0"/>
          </a:gradFill>
          <a:latin typeface="+mn-lt"/>
          <a:ea typeface="ＭＳ Ｐゴシック" charset="0"/>
          <a:cs typeface="+mn-cs"/>
        </a:defRPr>
      </a:lvl3pPr>
      <a:lvl4pPr marL="1007648" indent="-223923" algn="l" defTabSz="912793"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31570" indent="-223923" algn="l" defTabSz="912793"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12547"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69374"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6202"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3028"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653" rtl="0" eaLnBrk="1" latinLnBrk="0" hangingPunct="1">
        <a:defRPr sz="1866" kern="1200">
          <a:solidFill>
            <a:schemeClr val="tx1"/>
          </a:solidFill>
          <a:latin typeface="+mn-lt"/>
          <a:ea typeface="+mn-ea"/>
          <a:cs typeface="+mn-cs"/>
        </a:defRPr>
      </a:lvl1pPr>
      <a:lvl2pPr marL="456826" algn="l" defTabSz="913653" rtl="0" eaLnBrk="1" latinLnBrk="0" hangingPunct="1">
        <a:defRPr sz="1866" kern="1200">
          <a:solidFill>
            <a:schemeClr val="tx1"/>
          </a:solidFill>
          <a:latin typeface="+mn-lt"/>
          <a:ea typeface="+mn-ea"/>
          <a:cs typeface="+mn-cs"/>
        </a:defRPr>
      </a:lvl2pPr>
      <a:lvl3pPr marL="913653" algn="l" defTabSz="913653" rtl="0" eaLnBrk="1" latinLnBrk="0" hangingPunct="1">
        <a:defRPr sz="1866" kern="1200">
          <a:solidFill>
            <a:schemeClr val="tx1"/>
          </a:solidFill>
          <a:latin typeface="+mn-lt"/>
          <a:ea typeface="+mn-ea"/>
          <a:cs typeface="+mn-cs"/>
        </a:defRPr>
      </a:lvl3pPr>
      <a:lvl4pPr marL="1370480" algn="l" defTabSz="913653" rtl="0" eaLnBrk="1" latinLnBrk="0" hangingPunct="1">
        <a:defRPr sz="1866" kern="1200">
          <a:solidFill>
            <a:schemeClr val="tx1"/>
          </a:solidFill>
          <a:latin typeface="+mn-lt"/>
          <a:ea typeface="+mn-ea"/>
          <a:cs typeface="+mn-cs"/>
        </a:defRPr>
      </a:lvl4pPr>
      <a:lvl5pPr marL="1827308" algn="l" defTabSz="913653" rtl="0" eaLnBrk="1" latinLnBrk="0" hangingPunct="1">
        <a:defRPr sz="1866" kern="1200">
          <a:solidFill>
            <a:schemeClr val="tx1"/>
          </a:solidFill>
          <a:latin typeface="+mn-lt"/>
          <a:ea typeface="+mn-ea"/>
          <a:cs typeface="+mn-cs"/>
        </a:defRPr>
      </a:lvl5pPr>
      <a:lvl6pPr marL="2284135" algn="l" defTabSz="913653" rtl="0" eaLnBrk="1" latinLnBrk="0" hangingPunct="1">
        <a:defRPr sz="1866" kern="1200">
          <a:solidFill>
            <a:schemeClr val="tx1"/>
          </a:solidFill>
          <a:latin typeface="+mn-lt"/>
          <a:ea typeface="+mn-ea"/>
          <a:cs typeface="+mn-cs"/>
        </a:defRPr>
      </a:lvl6pPr>
      <a:lvl7pPr marL="2740961" algn="l" defTabSz="913653" rtl="0" eaLnBrk="1" latinLnBrk="0" hangingPunct="1">
        <a:defRPr sz="1866" kern="1200">
          <a:solidFill>
            <a:schemeClr val="tx1"/>
          </a:solidFill>
          <a:latin typeface="+mn-lt"/>
          <a:ea typeface="+mn-ea"/>
          <a:cs typeface="+mn-cs"/>
        </a:defRPr>
      </a:lvl7pPr>
      <a:lvl8pPr marL="3197786" algn="l" defTabSz="913653" rtl="0" eaLnBrk="1" latinLnBrk="0" hangingPunct="1">
        <a:defRPr sz="1866" kern="1200">
          <a:solidFill>
            <a:schemeClr val="tx1"/>
          </a:solidFill>
          <a:latin typeface="+mn-lt"/>
          <a:ea typeface="+mn-ea"/>
          <a:cs typeface="+mn-cs"/>
        </a:defRPr>
      </a:lvl8pPr>
      <a:lvl9pPr marL="3654616" algn="l" defTabSz="913653" rtl="0" eaLnBrk="1" latinLnBrk="0" hangingPunct="1">
        <a:defRPr sz="1866"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4591098"/>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180.xml"/></Relationships>
</file>

<file path=ppt/slides/_rels/slide10.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52.xml"/><Relationship Id="rId6" Type="http://schemas.openxmlformats.org/officeDocument/2006/relationships/image" Target="../media/image48.jpe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11.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hyperlink" Target="https://www.terraform.io/docs/providers/azurerm/" TargetMode="External"/><Relationship Id="rId7"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143.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hyperlink" Target="https://aka.ms/azpacker"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azure/virtual-machines/linux/ansible-create-complete-vm" TargetMode="External"/><Relationship Id="rId7"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143.xml"/><Relationship Id="rId6" Type="http://schemas.openxmlformats.org/officeDocument/2006/relationships/image" Target="../media/image56.png"/><Relationship Id="rId5" Type="http://schemas.openxmlformats.org/officeDocument/2006/relationships/hyperlink" Target="https://www.chef.io/implementations/azure/" TargetMode="External"/><Relationship Id="rId4" Type="http://schemas.openxmlformats.org/officeDocument/2006/relationships/hyperlink" Target="https://docs.ansible.com/ansible/guide_azure.html"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hyperlink" Target="https://plugins.jenkins.io/azure-vm-agents" TargetMode="External"/><Relationship Id="rId7" Type="http://schemas.openxmlformats.org/officeDocument/2006/relationships/hyperlink" Target="https://www.spinnaker.io/guides/tutorials/codelabs/azure-kubernetes-source-to-prod/" TargetMode="External"/><Relationship Id="rId2" Type="http://schemas.openxmlformats.org/officeDocument/2006/relationships/notesSlide" Target="../notesSlides/notesSlide13.xml"/><Relationship Id="rId1" Type="http://schemas.openxmlformats.org/officeDocument/2006/relationships/slideLayout" Target="../slideLayouts/slideLayout143.xml"/><Relationship Id="rId6" Type="http://schemas.openxmlformats.org/officeDocument/2006/relationships/hyperlink" Target="https://www.spinnaker.io/guides/tutorials/codelabs/azure-vmss-source-to-prod/" TargetMode="External"/><Relationship Id="rId5" Type="http://schemas.openxmlformats.org/officeDocument/2006/relationships/hyperlink" Target="http://aka.ms/azjenkinshub" TargetMode="External"/><Relationship Id="rId4" Type="http://schemas.openxmlformats.org/officeDocument/2006/relationships/hyperlink" Target="https://aka.ms/jenkins-on-azure" TargetMode="External"/><Relationship Id="rId9" Type="http://schemas.openxmlformats.org/officeDocument/2006/relationships/image" Target="../media/image59.png"/></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143.xml"/><Relationship Id="rId5" Type="http://schemas.openxmlformats.org/officeDocument/2006/relationships/image" Target="../media/image52.png"/><Relationship Id="rId4" Type="http://schemas.openxmlformats.org/officeDocument/2006/relationships/image" Target="../media/image61.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6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7.xml"/></Relationships>
</file>

<file path=ppt/slides/_rels/slide18.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18.xml"/><Relationship Id="rId1" Type="http://schemas.openxmlformats.org/officeDocument/2006/relationships/slideLayout" Target="../slideLayouts/slideLayout8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5.xml"/></Relationships>
</file>

<file path=ppt/slides/_rels/slide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1.xml"/></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100.xml"/></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0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jpeg"/></Relationships>
</file>

<file path=ppt/slides/_rels/slide2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68.png"/><Relationship Id="rId7"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0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jpeg"/><Relationship Id="rId9" Type="http://schemas.openxmlformats.org/officeDocument/2006/relationships/image" Target="../media/image72.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185.xml"/><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4.svg"/></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7.xml"/><Relationship Id="rId1" Type="http://schemas.openxmlformats.org/officeDocument/2006/relationships/slideLayout" Target="../slideLayouts/slideLayout185.xml"/><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4.svg"/></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185.xml"/><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4.svg"/></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9.xml"/><Relationship Id="rId1" Type="http://schemas.openxmlformats.org/officeDocument/2006/relationships/slideLayout" Target="../slideLayouts/slideLayout147.xml"/></Relationships>
</file>

<file path=ppt/slides/_rels/slide3.xml.rels><?xml version="1.0" encoding="UTF-8" standalone="yes"?>
<Relationships xmlns="http://schemas.openxmlformats.org/package/2006/relationships"><Relationship Id="rId8" Type="http://schemas.openxmlformats.org/officeDocument/2006/relationships/hyperlink" Target="https://marketplace.visualstudio.com/items?itemName=ms-azuretools.vscode-bicep" TargetMode="External"/><Relationship Id="rId3" Type="http://schemas.openxmlformats.org/officeDocument/2006/relationships/hyperlink" Target="https://docs.microsoft.com/en-us/windows/wsl/install-win10" TargetMode="External"/><Relationship Id="rId7" Type="http://schemas.openxmlformats.org/officeDocument/2006/relationships/hyperlink" Target="https://marketplace.visualstudio.com/items?itemName=msazurermtools.azurerm-vscode-tools" TargetMode="External"/><Relationship Id="rId2" Type="http://schemas.openxmlformats.org/officeDocument/2006/relationships/notesSlide" Target="../notesSlides/notesSlide3.xml"/><Relationship Id="rId1" Type="http://schemas.openxmlformats.org/officeDocument/2006/relationships/slideLayout" Target="../slideLayouts/slideLayout52.xml"/><Relationship Id="rId6" Type="http://schemas.openxmlformats.org/officeDocument/2006/relationships/hyperlink" Target="https://code.visualstudio.com/download" TargetMode="External"/><Relationship Id="rId5" Type="http://schemas.openxmlformats.org/officeDocument/2006/relationships/hyperlink" Target="https://docs.microsoft.com/en-us/powershell/azure/install-az-ps?view=azps-6.4.0" TargetMode="External"/><Relationship Id="rId4" Type="http://schemas.openxmlformats.org/officeDocument/2006/relationships/hyperlink" Target="https://docs.microsoft.com/en-us/cli/azure/install-azure-cli"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147.xml"/></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1.xml"/><Relationship Id="rId1" Type="http://schemas.openxmlformats.org/officeDocument/2006/relationships/slideLayout" Target="../slideLayouts/slideLayout8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5.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85.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14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6.xml"/></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7.xml"/><Relationship Id="rId1" Type="http://schemas.openxmlformats.org/officeDocument/2006/relationships/slideLayout" Target="../slideLayouts/slideLayout12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6.xml"/></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85.xm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9.xml"/><Relationship Id="rId1" Type="http://schemas.openxmlformats.org/officeDocument/2006/relationships/slideLayout" Target="../slideLayouts/slideLayout12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6.xml"/></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1.xml"/><Relationship Id="rId1" Type="http://schemas.openxmlformats.org/officeDocument/2006/relationships/slideLayout" Target="../slideLayouts/slideLayout12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authoring-templates"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5.xml"/></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8.xml"/><Relationship Id="rId1" Type="http://schemas.openxmlformats.org/officeDocument/2006/relationships/slideLayout" Target="../slideLayouts/slideLayout1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5.xml"/></Relationships>
</file>

<file path=ppt/slides/_rels/slide51.xml.rels><?xml version="1.0" encoding="UTF-8" standalone="yes"?>
<Relationships xmlns="http://schemas.openxmlformats.org/package/2006/relationships"><Relationship Id="rId3" Type="http://schemas.openxmlformats.org/officeDocument/2006/relationships/hyperlink" Target="https://docs.microsoft.com/en-us/azure/templates" TargetMode="External"/><Relationship Id="rId2" Type="http://schemas.openxmlformats.org/officeDocument/2006/relationships/notesSlide" Target="../notesSlides/notesSlide49.xml"/><Relationship Id="rId1" Type="http://schemas.openxmlformats.org/officeDocument/2006/relationships/slideLayout" Target="../slideLayouts/slideLayout166.xml"/><Relationship Id="rId5" Type="http://schemas.openxmlformats.org/officeDocument/2006/relationships/hyperlink" Target="https://github.com/Azure/bicep/tree/main/docs/examples" TargetMode="External"/><Relationship Id="rId4" Type="http://schemas.openxmlformats.org/officeDocument/2006/relationships/hyperlink" Target="https://github.com/Azure/azure-quickstart-templates"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2.xml"/></Relationships>
</file>

<file path=ppt/slides/_rels/slide53.xml.rels><?xml version="1.0" encoding="UTF-8" standalone="yes"?>
<Relationships xmlns="http://schemas.openxmlformats.org/package/2006/relationships"><Relationship Id="rId2" Type="http://schemas.openxmlformats.org/officeDocument/2006/relationships/hyperlink" Target="https://microsoft.github.io/WhatTheHack/011-InfraAsCode-ARM-DSC/" TargetMode="External"/><Relationship Id="rId1" Type="http://schemas.openxmlformats.org/officeDocument/2006/relationships/slideLayout" Target="../slideLayouts/slideLayout5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functions-array#concat"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2.xml"/></Relationships>
</file>

<file path=ppt/slides/_rels/slide67.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functions-array"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hyperlink" Target="https://docs.microsoft.com/en-us/azure/azure-resource-manager/bicep/bicep-functions-string#tolower"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7.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notesSlide" Target="../notesSlides/notesSlide7.xml"/><Relationship Id="rId1" Type="http://schemas.openxmlformats.org/officeDocument/2006/relationships/slideLayout" Target="../slideLayouts/slideLayout185.xml"/><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github.com/Azure/azure-quickstart-templates" TargetMode="External"/><Relationship Id="rId2" Type="http://schemas.openxmlformats.org/officeDocument/2006/relationships/notesSlide" Target="../notesSlides/notesSlide68.xml"/><Relationship Id="rId1" Type="http://schemas.openxmlformats.org/officeDocument/2006/relationships/slideLayout" Target="../slideLayouts/slideLayout8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hyperlink" Target="https://raw.githubusercontent.com/microsoft/WhatTheHack/master/011-InfraAsCode-ARM-DSC/Student/Resources/ARM-Challenge-04/create-key-vault-CLI.sh" TargetMode="External"/><Relationship Id="rId2" Type="http://schemas.openxmlformats.org/officeDocument/2006/relationships/notesSlide" Target="../notesSlides/notesSlide72.xml"/><Relationship Id="rId1" Type="http://schemas.openxmlformats.org/officeDocument/2006/relationships/slideLayout" Target="../slideLayouts/slideLayout5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2.xml"/></Relationships>
</file>

<file path=ppt/slides/_rels/slide7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5.xml"/><Relationship Id="rId1" Type="http://schemas.openxmlformats.org/officeDocument/2006/relationships/slideLayout" Target="../slideLayouts/slideLayout52.xml"/><Relationship Id="rId4" Type="http://schemas.openxmlformats.org/officeDocument/2006/relationships/image" Target="../media/image8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hyperlink" Target="https://raw.githubusercontent.com/microsoft/WhatTheHack/master/011-InfraAsCode-ARM-DSC/Student/Resources/ARM-Challenge-10/install_apache_vmss.sh" TargetMode="External"/><Relationship Id="rId2" Type="http://schemas.openxmlformats.org/officeDocument/2006/relationships/notesSlide" Target="../notesSlides/notesSlide89.xml"/><Relationship Id="rId1" Type="http://schemas.openxmlformats.org/officeDocument/2006/relationships/slideLayout" Target="../slideLayouts/slideLayout5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functions-deployment" TargetMode="External"/><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hyperlink" Target="https://docs.microsoft.com/en-us/azure/storage/storage-dotnet-shared-access-signature-part-1" TargetMode="Externa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892161" y="2967576"/>
            <a:ext cx="10407677" cy="1909818"/>
          </a:xfrm>
        </p:spPr>
        <p:txBody>
          <a:bodyPr/>
          <a:lstStyle/>
          <a:p>
            <a:pPr algn="ctr"/>
            <a:r>
              <a:rPr lang="en-US" dirty="0">
                <a:solidFill>
                  <a:schemeClr val="accent5">
                    <a:lumMod val="60000"/>
                    <a:lumOff val="40000"/>
                  </a:schemeClr>
                </a:solidFill>
                <a:latin typeface="+mn-lt"/>
              </a:rPr>
              <a:t>Infrastructure as Code: </a:t>
            </a:r>
            <a:r>
              <a:rPr lang="en-US" sz="5400" dirty="0">
                <a:solidFill>
                  <a:schemeClr val="accent5">
                    <a:lumMod val="60000"/>
                    <a:lumOff val="40000"/>
                  </a:schemeClr>
                </a:solidFill>
              </a:rPr>
              <a:t>ARM Templates with Bicep</a:t>
            </a:r>
            <a:endParaRPr lang="en-US" dirty="0">
              <a:solidFill>
                <a:schemeClr val="accent5">
                  <a:lumMod val="60000"/>
                  <a:lumOff val="40000"/>
                </a:schemeClr>
              </a:solidFill>
            </a:endParaRPr>
          </a:p>
        </p:txBody>
      </p:sp>
      <p:pic>
        <p:nvPicPr>
          <p:cNvPr id="3" name="Picture 2" descr="Text&#10;&#10;Description automatically generated">
            <a:extLst>
              <a:ext uri="{FF2B5EF4-FFF2-40B4-BE49-F238E27FC236}">
                <a16:creationId xmlns:a16="http://schemas.microsoft.com/office/drawing/2014/main" id="{7AA56A81-301A-4BE1-AB67-85FD3129756D}"/>
              </a:ext>
            </a:extLst>
          </p:cNvPr>
          <p:cNvPicPr>
            <a:picLocks noChangeAspect="1"/>
          </p:cNvPicPr>
          <p:nvPr/>
        </p:nvPicPr>
        <p:blipFill rotWithShape="1">
          <a:blip r:embed="rId3">
            <a:extLst>
              <a:ext uri="{28A0092B-C50C-407E-A947-70E740481C1C}">
                <a14:useLocalDpi xmlns:a14="http://schemas.microsoft.com/office/drawing/2010/main" val="0"/>
              </a:ext>
            </a:extLst>
          </a:blip>
          <a:srcRect t="21125" b="23748"/>
          <a:stretch/>
        </p:blipFill>
        <p:spPr>
          <a:xfrm>
            <a:off x="1629054" y="322729"/>
            <a:ext cx="8586780" cy="2227730"/>
          </a:xfrm>
          <a:prstGeom prst="rect">
            <a:avLst/>
          </a:prstGeom>
        </p:spPr>
      </p:pic>
    </p:spTree>
    <p:extLst>
      <p:ext uri="{BB962C8B-B14F-4D97-AF65-F5344CB8AC3E}">
        <p14:creationId xmlns:p14="http://schemas.microsoft.com/office/powerpoint/2010/main" val="185882896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4556504"/>
          </a:xfrm>
        </p:spPr>
        <p:txBody>
          <a:bodyPr/>
          <a:lstStyle/>
          <a:p>
            <a:r>
              <a:rPr lang="en-US" dirty="0"/>
              <a:t>Deploying infrastructure</a:t>
            </a:r>
          </a:p>
          <a:p>
            <a:pPr lvl="1"/>
            <a:r>
              <a:rPr lang="en-US" dirty="0"/>
              <a:t>All of the stuff outside the VM</a:t>
            </a:r>
          </a:p>
          <a:p>
            <a:pPr lvl="1"/>
            <a:r>
              <a:rPr lang="en-US" dirty="0"/>
              <a:t>Networking, VMs, storage, PaaS services, </a:t>
            </a:r>
            <a:r>
              <a:rPr lang="en-US" dirty="0" err="1"/>
              <a:t>etc</a:t>
            </a:r>
            <a:endParaRPr lang="en-US" dirty="0"/>
          </a:p>
          <a:p>
            <a:r>
              <a:rPr lang="en-US" dirty="0"/>
              <a:t>Configuration Management </a:t>
            </a:r>
          </a:p>
          <a:p>
            <a:pPr lvl="1"/>
            <a:r>
              <a:rPr lang="en-US" dirty="0"/>
              <a:t>Configuring all of the stuff inside the VM</a:t>
            </a:r>
          </a:p>
          <a:p>
            <a:pPr lvl="1"/>
            <a:r>
              <a:rPr lang="en-US" dirty="0"/>
              <a:t>Security, services, software, etc.</a:t>
            </a:r>
          </a:p>
          <a:p>
            <a:r>
              <a:rPr lang="en-US" dirty="0"/>
              <a:t>Orchestration</a:t>
            </a:r>
          </a:p>
          <a:p>
            <a:pPr lvl="1"/>
            <a:r>
              <a:rPr lang="en-US" dirty="0"/>
              <a:t>Stringing it all together with automation</a:t>
            </a:r>
          </a:p>
          <a:p>
            <a:pPr lvl="1"/>
            <a:endParaRPr lang="en-US" dirty="0"/>
          </a:p>
        </p:txBody>
      </p:sp>
      <p:sp>
        <p:nvSpPr>
          <p:cNvPr id="3" name="Title 2"/>
          <p:cNvSpPr>
            <a:spLocks noGrp="1"/>
          </p:cNvSpPr>
          <p:nvPr>
            <p:ph type="title"/>
          </p:nvPr>
        </p:nvSpPr>
        <p:spPr/>
        <p:txBody>
          <a:bodyPr/>
          <a:lstStyle/>
          <a:p>
            <a:r>
              <a:rPr lang="en-US" dirty="0"/>
              <a:t>Infrastructure as Code</a:t>
            </a:r>
            <a:br>
              <a:rPr lang="en-US" dirty="0"/>
            </a:br>
            <a:r>
              <a:rPr lang="en-US" sz="3600" dirty="0">
                <a:solidFill>
                  <a:srgbClr val="0078D7"/>
                </a:solidFill>
              </a:rPr>
              <a:t>Three </a:t>
            </a:r>
            <a:r>
              <a:rPr lang="en-US" sz="3600" dirty="0">
                <a:solidFill>
                  <a:srgbClr val="0070C0"/>
                </a:solidFill>
              </a:rPr>
              <a:t>major</a:t>
            </a:r>
            <a:r>
              <a:rPr lang="en-US" sz="3600" dirty="0">
                <a:solidFill>
                  <a:srgbClr val="0078D7"/>
                </a:solidFill>
              </a:rPr>
              <a:t> parts</a:t>
            </a:r>
            <a:endParaRPr lang="en-US" dirty="0">
              <a:solidFill>
                <a:srgbClr val="0078D7"/>
              </a:solidFill>
            </a:endParaRPr>
          </a:p>
        </p:txBody>
      </p:sp>
      <p:pic>
        <p:nvPicPr>
          <p:cNvPr id="6" name="Picture 5">
            <a:extLst>
              <a:ext uri="{FF2B5EF4-FFF2-40B4-BE49-F238E27FC236}">
                <a16:creationId xmlns:a16="http://schemas.microsoft.com/office/drawing/2014/main" id="{001B882E-3703-46D7-86C8-C2E81AEA25D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406873" y="3281271"/>
            <a:ext cx="1375598" cy="1087572"/>
          </a:xfrm>
          <a:prstGeom prst="rect">
            <a:avLst/>
          </a:prstGeom>
        </p:spPr>
      </p:pic>
      <p:sp>
        <p:nvSpPr>
          <p:cNvPr id="7" name="TextBox 6">
            <a:extLst>
              <a:ext uri="{FF2B5EF4-FFF2-40B4-BE49-F238E27FC236}">
                <a16:creationId xmlns:a16="http://schemas.microsoft.com/office/drawing/2014/main" id="{DDB282C0-E4B3-4481-BEFC-26842F2DBDDE}"/>
              </a:ext>
            </a:extLst>
          </p:cNvPr>
          <p:cNvSpPr txBox="1"/>
          <p:nvPr/>
        </p:nvSpPr>
        <p:spPr>
          <a:xfrm>
            <a:off x="6819061" y="2470825"/>
            <a:ext cx="2035513" cy="107106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2C6"/>
                </a:solidFill>
                <a:effectLst/>
                <a:uLnTx/>
                <a:uFillTx/>
                <a:latin typeface="Segoe UI"/>
                <a:ea typeface="+mn-ea"/>
                <a:cs typeface="+mn-cs"/>
              </a:rPr>
              <a:t>ARM Templates</a:t>
            </a:r>
          </a:p>
        </p:txBody>
      </p:sp>
      <p:sp>
        <p:nvSpPr>
          <p:cNvPr id="8" name="TextBox 7">
            <a:extLst>
              <a:ext uri="{FF2B5EF4-FFF2-40B4-BE49-F238E27FC236}">
                <a16:creationId xmlns:a16="http://schemas.microsoft.com/office/drawing/2014/main" id="{386A5803-A172-415E-944B-C9B32A8751DC}"/>
              </a:ext>
            </a:extLst>
          </p:cNvPr>
          <p:cNvSpPr txBox="1"/>
          <p:nvPr/>
        </p:nvSpPr>
        <p:spPr>
          <a:xfrm>
            <a:off x="6733945" y="3778871"/>
            <a:ext cx="2120630" cy="11480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2C6"/>
                </a:solidFill>
                <a:effectLst/>
                <a:uLnTx/>
                <a:uFillTx/>
                <a:latin typeface="Segoe UI"/>
                <a:ea typeface="+mn-ea"/>
                <a:cs typeface="+mn-cs"/>
              </a:rPr>
              <a:t>PowerShell</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2C6"/>
                </a:solidFill>
                <a:effectLst/>
                <a:uLnTx/>
                <a:uFillTx/>
                <a:latin typeface="Segoe UI"/>
                <a:ea typeface="+mn-ea"/>
                <a:cs typeface="+mn-cs"/>
              </a:rPr>
              <a:t>DSC</a:t>
            </a:r>
          </a:p>
        </p:txBody>
      </p:sp>
      <p:pic>
        <p:nvPicPr>
          <p:cNvPr id="10" name="Picture 9">
            <a:extLst>
              <a:ext uri="{FF2B5EF4-FFF2-40B4-BE49-F238E27FC236}">
                <a16:creationId xmlns:a16="http://schemas.microsoft.com/office/drawing/2014/main" id="{C00512C9-D006-4EE6-A5E3-2AB2D558DC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536299" y="1582500"/>
            <a:ext cx="1315869" cy="1313928"/>
          </a:xfrm>
          <a:prstGeom prst="rect">
            <a:avLst/>
          </a:prstGeom>
        </p:spPr>
      </p:pic>
      <p:pic>
        <p:nvPicPr>
          <p:cNvPr id="12" name="Picture 11" descr="A close up of a sign&#10;&#10;Description generated with high confidence">
            <a:extLst>
              <a:ext uri="{FF2B5EF4-FFF2-40B4-BE49-F238E27FC236}">
                <a16:creationId xmlns:a16="http://schemas.microsoft.com/office/drawing/2014/main" id="{FA502973-C8EF-49C3-BA5F-6B6F9F1B0D3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51489" y="3769185"/>
            <a:ext cx="826010" cy="813818"/>
          </a:xfrm>
          <a:prstGeom prst="rect">
            <a:avLst/>
          </a:prstGeom>
        </p:spPr>
      </p:pic>
      <p:pic>
        <p:nvPicPr>
          <p:cNvPr id="14" name="Picture 13">
            <a:extLst>
              <a:ext uri="{FF2B5EF4-FFF2-40B4-BE49-F238E27FC236}">
                <a16:creationId xmlns:a16="http://schemas.microsoft.com/office/drawing/2014/main" id="{207DDA03-C66C-4619-A1CE-F89B316488C3}"/>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0047600" y="4426012"/>
            <a:ext cx="1561289" cy="713758"/>
          </a:xfrm>
          <a:prstGeom prst="rect">
            <a:avLst/>
          </a:prstGeom>
        </p:spPr>
      </p:pic>
      <p:pic>
        <p:nvPicPr>
          <p:cNvPr id="11" name="Graphic 10">
            <a:extLst>
              <a:ext uri="{FF2B5EF4-FFF2-40B4-BE49-F238E27FC236}">
                <a16:creationId xmlns:a16="http://schemas.microsoft.com/office/drawing/2014/main" id="{181B3A32-1B2B-584C-986B-D79E2CD4A97F}"/>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890369" y="1432270"/>
            <a:ext cx="1271361" cy="1271361"/>
          </a:xfrm>
          <a:prstGeom prst="rect">
            <a:avLst/>
          </a:prstGeom>
        </p:spPr>
      </p:pic>
      <p:pic>
        <p:nvPicPr>
          <p:cNvPr id="4" name="Picture 3">
            <a:extLst>
              <a:ext uri="{FF2B5EF4-FFF2-40B4-BE49-F238E27FC236}">
                <a16:creationId xmlns:a16="http://schemas.microsoft.com/office/drawing/2014/main" id="{78C90749-66D4-4AAA-A262-82A7FAD53EA3}"/>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633791" y="5473387"/>
            <a:ext cx="755970" cy="1042506"/>
          </a:xfrm>
          <a:prstGeom prst="rect">
            <a:avLst/>
          </a:prstGeom>
        </p:spPr>
      </p:pic>
      <p:pic>
        <p:nvPicPr>
          <p:cNvPr id="15" name="Picture 14" descr="Logo&#10;&#10;Description automatically generated">
            <a:extLst>
              <a:ext uri="{FF2B5EF4-FFF2-40B4-BE49-F238E27FC236}">
                <a16:creationId xmlns:a16="http://schemas.microsoft.com/office/drawing/2014/main" id="{33AE9326-1461-4F3C-B54E-87948CEDE5B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19062" y="5367886"/>
            <a:ext cx="1836811" cy="1148007"/>
          </a:xfrm>
          <a:prstGeom prst="rect">
            <a:avLst/>
          </a:prstGeom>
        </p:spPr>
      </p:pic>
      <p:pic>
        <p:nvPicPr>
          <p:cNvPr id="17" name="Picture 16" descr="Icon&#10;&#10;Description automatically generated">
            <a:extLst>
              <a:ext uri="{FF2B5EF4-FFF2-40B4-BE49-F238E27FC236}">
                <a16:creationId xmlns:a16="http://schemas.microsoft.com/office/drawing/2014/main" id="{4AE566D4-BE2B-48D0-86AC-3EBA05EC28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34932" y="5479368"/>
            <a:ext cx="1147709" cy="1036525"/>
          </a:xfrm>
          <a:prstGeom prst="rect">
            <a:avLst/>
          </a:prstGeom>
        </p:spPr>
      </p:pic>
      <p:grpSp>
        <p:nvGrpSpPr>
          <p:cNvPr id="9" name="Group 8">
            <a:extLst>
              <a:ext uri="{FF2B5EF4-FFF2-40B4-BE49-F238E27FC236}">
                <a16:creationId xmlns:a16="http://schemas.microsoft.com/office/drawing/2014/main" id="{7E055DA9-7306-DCA3-15E6-71B40F5CFBDB}"/>
              </a:ext>
            </a:extLst>
          </p:cNvPr>
          <p:cNvGrpSpPr/>
          <p:nvPr/>
        </p:nvGrpSpPr>
        <p:grpSpPr>
          <a:xfrm>
            <a:off x="8446380" y="1721942"/>
            <a:ext cx="1039564" cy="1602357"/>
            <a:chOff x="8446380" y="1721942"/>
            <a:chExt cx="1039564" cy="1602357"/>
          </a:xfrm>
        </p:grpSpPr>
        <p:pic>
          <p:nvPicPr>
            <p:cNvPr id="16" name="Picture 15" descr="Icon&#10;&#10;Description automatically generated">
              <a:extLst>
                <a:ext uri="{FF2B5EF4-FFF2-40B4-BE49-F238E27FC236}">
                  <a16:creationId xmlns:a16="http://schemas.microsoft.com/office/drawing/2014/main" id="{975AAD76-B080-D0A3-6112-79FB63BD806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46380" y="1721942"/>
              <a:ext cx="1039564" cy="1069596"/>
            </a:xfrm>
            <a:prstGeom prst="rect">
              <a:avLst/>
            </a:prstGeom>
          </p:spPr>
        </p:pic>
        <p:sp>
          <p:nvSpPr>
            <p:cNvPr id="5" name="TextBox 4">
              <a:extLst>
                <a:ext uri="{FF2B5EF4-FFF2-40B4-BE49-F238E27FC236}">
                  <a16:creationId xmlns:a16="http://schemas.microsoft.com/office/drawing/2014/main" id="{26E856DC-BE6A-3FB0-A05B-99B89FE6EF22}"/>
                </a:ext>
              </a:extLst>
            </p:cNvPr>
            <p:cNvSpPr txBox="1"/>
            <p:nvPr/>
          </p:nvSpPr>
          <p:spPr>
            <a:xfrm>
              <a:off x="8534136" y="2530235"/>
              <a:ext cx="949812" cy="794064"/>
            </a:xfrm>
            <a:prstGeom prst="rect">
              <a:avLst/>
            </a:prstGeom>
            <a:noFill/>
          </p:spPr>
          <p:txBody>
            <a:bodyPr wrap="none" lIns="182880" tIns="146304" rIns="182880" bIns="146304" rtlCol="0">
              <a:spAutoFit/>
            </a:bodyPr>
            <a:lstStyle/>
            <a:p>
              <a:pPr>
                <a:lnSpc>
                  <a:spcPct val="90000"/>
                </a:lnSpc>
                <a:spcAft>
                  <a:spcPts val="600"/>
                </a:spcAft>
              </a:pPr>
              <a:r>
                <a:rPr lang="en-US" dirty="0">
                  <a:solidFill>
                    <a:srgbClr val="0070C0"/>
                  </a:solidFill>
                </a:rPr>
                <a:t>Azure</a:t>
              </a:r>
              <a:br>
                <a:rPr lang="en-US" dirty="0">
                  <a:solidFill>
                    <a:srgbClr val="0070C0"/>
                  </a:solidFill>
                </a:rPr>
              </a:br>
              <a:r>
                <a:rPr lang="en-US" dirty="0">
                  <a:solidFill>
                    <a:srgbClr val="0070C0"/>
                  </a:solidFill>
                </a:rPr>
                <a:t>Bicep</a:t>
              </a:r>
            </a:p>
          </p:txBody>
        </p:sp>
      </p:grpSp>
    </p:spTree>
    <p:extLst>
      <p:ext uri="{BB962C8B-B14F-4D97-AF65-F5344CB8AC3E}">
        <p14:creationId xmlns:p14="http://schemas.microsoft.com/office/powerpoint/2010/main" val="42034551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6AD9ED2-D94F-44D5-81D5-FECB61144EAC}"/>
              </a:ext>
            </a:extLst>
          </p:cNvPr>
          <p:cNvSpPr>
            <a:spLocks noGrp="1"/>
          </p:cNvSpPr>
          <p:nvPr>
            <p:ph type="body" sz="quarter" idx="10"/>
          </p:nvPr>
        </p:nvSpPr>
        <p:spPr>
          <a:xfrm>
            <a:off x="1" y="1"/>
            <a:ext cx="4371974" cy="4755212"/>
          </a:xfrm>
        </p:spPr>
        <p:txBody>
          <a:bodyPr/>
          <a:lstStyle/>
          <a:p>
            <a:r>
              <a:rPr lang="en-US" dirty="0"/>
              <a:t>3</a:t>
            </a:r>
            <a:r>
              <a:rPr lang="en-US" baseline="30000" dirty="0"/>
              <a:t>rd</a:t>
            </a:r>
            <a:r>
              <a:rPr lang="en-US" dirty="0"/>
              <a:t> Party</a:t>
            </a:r>
          </a:p>
          <a:p>
            <a:r>
              <a:rPr lang="en-US" dirty="0"/>
              <a:t>Infrastructure</a:t>
            </a:r>
          </a:p>
          <a:p>
            <a:r>
              <a:rPr lang="en-US" dirty="0"/>
              <a:t>Deployment (Orchestration)</a:t>
            </a:r>
          </a:p>
          <a:p>
            <a:endParaRPr lang="en-US" dirty="0"/>
          </a:p>
        </p:txBody>
      </p:sp>
      <p:sp>
        <p:nvSpPr>
          <p:cNvPr id="5" name="Text Placeholder 4">
            <a:extLst>
              <a:ext uri="{FF2B5EF4-FFF2-40B4-BE49-F238E27FC236}">
                <a16:creationId xmlns:a16="http://schemas.microsoft.com/office/drawing/2014/main" id="{CAD2A421-FBE2-4633-955F-F59FBF43FF6D}"/>
              </a:ext>
            </a:extLst>
          </p:cNvPr>
          <p:cNvSpPr>
            <a:spLocks noGrp="1"/>
          </p:cNvSpPr>
          <p:nvPr>
            <p:ph type="body" sz="quarter" idx="13"/>
          </p:nvPr>
        </p:nvSpPr>
        <p:spPr/>
        <p:txBody>
          <a:bodyPr>
            <a:normAutofit/>
          </a:bodyPr>
          <a:lstStyle/>
          <a:p>
            <a:pPr lvl="0" defTabSz="931591">
              <a:spcBef>
                <a:spcPts val="1019"/>
              </a:spcBef>
              <a:spcAft>
                <a:spcPts val="611"/>
              </a:spcAft>
            </a:pPr>
            <a:r>
              <a:rPr lang="en-US" sz="2853" dirty="0">
                <a:solidFill>
                  <a:srgbClr val="505050"/>
                </a:solidFill>
              </a:rPr>
              <a:t>Terraform</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A popular Infrastructure as Code tool as it has support for Azure, AWS, GCP, OpenStack and bare metal, providing customers with a single provisioning language across providers</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Provider modules allow for provider specific features, so no “lowest common denominator” flaws of similar multi-cloud tools</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“Planning” provides users a preview of changes prior to execution (Terraform plan)</a:t>
            </a:r>
          </a:p>
          <a:p>
            <a:pPr marL="283464" lvl="0" indent="-283464" defTabSz="931710">
              <a:spcBef>
                <a:spcPts val="0"/>
              </a:spcBef>
              <a:spcAft>
                <a:spcPts val="600"/>
              </a:spcAft>
              <a:buFont typeface="Arial" panose="020B0604020202020204" pitchFamily="34" charset="0"/>
              <a:buChar char="•"/>
              <a:defRPr/>
            </a:pPr>
            <a:r>
              <a:rPr lang="en-US" sz="1600" dirty="0">
                <a:solidFill>
                  <a:srgbClr val="505050"/>
                </a:solidFill>
                <a:latin typeface="Segoe UI"/>
                <a:hlinkClick r:id="" action="ppaction://noaction"/>
              </a:rPr>
              <a:t>https://docs.microsoft.com/en-us/azure/virtual-machines/terraform-create-complete-vm</a:t>
            </a:r>
          </a:p>
          <a:p>
            <a:pPr marL="283464" lvl="0" indent="-283464" defTabSz="931710">
              <a:spcBef>
                <a:spcPts val="0"/>
              </a:spcBef>
              <a:spcAft>
                <a:spcPts val="600"/>
              </a:spcAft>
              <a:buFont typeface="Arial" panose="020B0604020202020204" pitchFamily="34" charset="0"/>
              <a:buChar char="•"/>
              <a:defRPr/>
            </a:pPr>
            <a:r>
              <a:rPr lang="en-US" sz="1600" dirty="0">
                <a:solidFill>
                  <a:srgbClr val="505050"/>
                </a:solidFill>
                <a:latin typeface="Segoe UI"/>
                <a:hlinkClick r:id="" action="ppaction://noaction"/>
              </a:rPr>
              <a:t>https://www.terraform.io/docs/pr</a:t>
            </a:r>
            <a:r>
              <a:rPr lang="en-US" sz="1600" dirty="0">
                <a:solidFill>
                  <a:srgbClr val="3C3C3C"/>
                </a:solidFill>
                <a:latin typeface="Segoe UI"/>
                <a:hlinkClick r:id="rId3"/>
              </a:rPr>
              <a:t>oviders/azurerm/</a:t>
            </a:r>
            <a:r>
              <a:rPr lang="en-US" sz="1600" dirty="0">
                <a:solidFill>
                  <a:srgbClr val="3C3C3C"/>
                </a:solidFill>
                <a:latin typeface="Segoe UI"/>
              </a:rPr>
              <a:t> </a:t>
            </a:r>
          </a:p>
          <a:p>
            <a:pPr lvl="0" defTabSz="931591">
              <a:spcBef>
                <a:spcPts val="1019"/>
              </a:spcBef>
              <a:spcAft>
                <a:spcPts val="611"/>
              </a:spcAft>
            </a:pPr>
            <a:r>
              <a:rPr lang="en-US" sz="2853" dirty="0">
                <a:solidFill>
                  <a:srgbClr val="505050"/>
                </a:solidFill>
              </a:rPr>
              <a:t>Packer</a:t>
            </a:r>
          </a:p>
          <a:p>
            <a:pPr marL="283464" lvl="3" indent="-283464" defTabSz="931591">
              <a:spcBef>
                <a:spcPts val="509"/>
              </a:spcBef>
              <a:spcAft>
                <a:spcPts val="600"/>
              </a:spcAft>
              <a:buFont typeface="Arial" panose="020B0604020202020204" pitchFamily="34" charset="0"/>
              <a:buChar char="•"/>
            </a:pPr>
            <a:r>
              <a:rPr lang="en-US" sz="1400" dirty="0">
                <a:solidFill>
                  <a:srgbClr val="505050"/>
                </a:solidFill>
              </a:rPr>
              <a:t>An automated image builder capable of building containers, but primarily used for automating VM image builds</a:t>
            </a:r>
          </a:p>
          <a:p>
            <a:pPr marL="283464" lvl="3" indent="-283464" defTabSz="931591">
              <a:spcBef>
                <a:spcPts val="509"/>
              </a:spcBef>
              <a:spcAft>
                <a:spcPts val="600"/>
              </a:spcAft>
              <a:buFont typeface="Arial" panose="020B0604020202020204" pitchFamily="34" charset="0"/>
              <a:buChar char="•"/>
            </a:pPr>
            <a:r>
              <a:rPr lang="en-US" sz="1400" dirty="0">
                <a:solidFill>
                  <a:srgbClr val="505050"/>
                </a:solidFill>
              </a:rPr>
              <a:t>A great tool when combined with DevOps pipelines that are targeting deployment to services like Azure VMs, VM Scale Sets or Batch</a:t>
            </a:r>
          </a:p>
          <a:p>
            <a:pPr marL="283464" lvl="3" indent="-283464" defTabSz="931591">
              <a:spcBef>
                <a:spcPts val="509"/>
              </a:spcBef>
              <a:spcAft>
                <a:spcPts val="600"/>
              </a:spcAft>
              <a:buFont typeface="Arial" panose="020B0604020202020204" pitchFamily="34" charset="0"/>
              <a:buChar char="•"/>
            </a:pPr>
            <a:r>
              <a:rPr lang="en-US" sz="1400" dirty="0">
                <a:solidFill>
                  <a:srgbClr val="505050"/>
                </a:solidFill>
              </a:rPr>
              <a:t>Used internally to deliver VM images for HD Insights and Azure Container Service</a:t>
            </a:r>
          </a:p>
          <a:p>
            <a:pPr marL="285750" lvl="0" indent="-285750">
              <a:lnSpc>
                <a:spcPct val="120000"/>
              </a:lnSpc>
              <a:spcBef>
                <a:spcPts val="0"/>
              </a:spcBef>
              <a:spcAft>
                <a:spcPts val="0"/>
              </a:spcAft>
              <a:buFont typeface="Arial" panose="020B0604020202020204" pitchFamily="34" charset="0"/>
              <a:buChar char="•"/>
            </a:pPr>
            <a:r>
              <a:rPr lang="en-US" sz="1400" dirty="0">
                <a:solidFill>
                  <a:srgbClr val="505050"/>
                </a:solidFill>
                <a:latin typeface="Segoe UI"/>
                <a:hlinkClick r:id="rId4"/>
              </a:rPr>
              <a:t>https://aka.ms/azpacker</a:t>
            </a:r>
            <a:endParaRPr lang="en-US" sz="1400" dirty="0">
              <a:solidFill>
                <a:srgbClr val="505050"/>
              </a:solidFill>
              <a:latin typeface="Segoe UI"/>
            </a:endParaRPr>
          </a:p>
        </p:txBody>
      </p:sp>
      <p:pic>
        <p:nvPicPr>
          <p:cNvPr id="6" name="Graphic 5">
            <a:extLst>
              <a:ext uri="{FF2B5EF4-FFF2-40B4-BE49-F238E27FC236}">
                <a16:creationId xmlns:a16="http://schemas.microsoft.com/office/drawing/2014/main" id="{4699DB5F-1DFB-4925-8019-A71F76985D22}"/>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100946" y="3402142"/>
            <a:ext cx="1271361" cy="1271361"/>
          </a:xfrm>
          <a:prstGeom prst="rect">
            <a:avLst/>
          </a:prstGeom>
        </p:spPr>
      </p:pic>
      <p:pic>
        <p:nvPicPr>
          <p:cNvPr id="7" name="Graphic 6">
            <a:extLst>
              <a:ext uri="{FF2B5EF4-FFF2-40B4-BE49-F238E27FC236}">
                <a16:creationId xmlns:a16="http://schemas.microsoft.com/office/drawing/2014/main" id="{868FECBC-1482-4F9A-BAB2-6FFAF6881B0D}"/>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201242" y="146875"/>
            <a:ext cx="1070770" cy="1070770"/>
          </a:xfrm>
          <a:prstGeom prst="rect">
            <a:avLst/>
          </a:prstGeom>
        </p:spPr>
      </p:pic>
    </p:spTree>
    <p:extLst>
      <p:ext uri="{BB962C8B-B14F-4D97-AF65-F5344CB8AC3E}">
        <p14:creationId xmlns:p14="http://schemas.microsoft.com/office/powerpoint/2010/main" val="1634934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6AD9ED2-D94F-44D5-81D5-FECB61144EAC}"/>
              </a:ext>
            </a:extLst>
          </p:cNvPr>
          <p:cNvSpPr>
            <a:spLocks noGrp="1"/>
          </p:cNvSpPr>
          <p:nvPr>
            <p:ph type="body" sz="quarter" idx="10"/>
          </p:nvPr>
        </p:nvSpPr>
        <p:spPr>
          <a:xfrm>
            <a:off x="1" y="1"/>
            <a:ext cx="4586287" cy="4755212"/>
          </a:xfrm>
        </p:spPr>
        <p:txBody>
          <a:bodyPr>
            <a:normAutofit/>
          </a:bodyPr>
          <a:lstStyle/>
          <a:p>
            <a:r>
              <a:rPr lang="en-US" dirty="0"/>
              <a:t>3</a:t>
            </a:r>
            <a:r>
              <a:rPr lang="en-US" baseline="30000" dirty="0"/>
              <a:t>rd</a:t>
            </a:r>
            <a:r>
              <a:rPr lang="en-US" dirty="0"/>
              <a:t> Party</a:t>
            </a:r>
          </a:p>
          <a:p>
            <a:r>
              <a:rPr lang="en-US" dirty="0"/>
              <a:t>Configuration Management &amp;  Orchestration</a:t>
            </a:r>
          </a:p>
        </p:txBody>
      </p:sp>
      <p:sp>
        <p:nvSpPr>
          <p:cNvPr id="5" name="Text Placeholder 4">
            <a:extLst>
              <a:ext uri="{FF2B5EF4-FFF2-40B4-BE49-F238E27FC236}">
                <a16:creationId xmlns:a16="http://schemas.microsoft.com/office/drawing/2014/main" id="{CAD2A421-FBE2-4633-955F-F59FBF43FF6D}"/>
              </a:ext>
            </a:extLst>
          </p:cNvPr>
          <p:cNvSpPr>
            <a:spLocks noGrp="1"/>
          </p:cNvSpPr>
          <p:nvPr>
            <p:ph type="body" sz="quarter" idx="13"/>
          </p:nvPr>
        </p:nvSpPr>
        <p:spPr/>
        <p:txBody>
          <a:bodyPr>
            <a:normAutofit/>
          </a:bodyPr>
          <a:lstStyle/>
          <a:p>
            <a:pPr lvl="0" defTabSz="931591">
              <a:spcBef>
                <a:spcPts val="1019"/>
              </a:spcBef>
              <a:spcAft>
                <a:spcPts val="611"/>
              </a:spcAft>
            </a:pPr>
            <a:r>
              <a:rPr lang="en-US" sz="2853" dirty="0" err="1">
                <a:solidFill>
                  <a:srgbClr val="505050"/>
                </a:solidFill>
              </a:rPr>
              <a:t>Ansible</a:t>
            </a:r>
            <a:endParaRPr lang="en-US" sz="2853" dirty="0">
              <a:solidFill>
                <a:srgbClr val="505050"/>
              </a:solidFill>
            </a:endParaRPr>
          </a:p>
          <a:p>
            <a:pPr marL="283464" lvl="0" indent="-283464">
              <a:spcBef>
                <a:spcPts val="0"/>
              </a:spcBef>
              <a:spcAft>
                <a:spcPts val="600"/>
              </a:spcAft>
              <a:buFont typeface="Arial" panose="020B0604020202020204" pitchFamily="34" charset="0"/>
              <a:buChar char="•"/>
            </a:pPr>
            <a:r>
              <a:rPr lang="en-US" sz="1400" dirty="0">
                <a:solidFill>
                  <a:srgbClr val="505050"/>
                </a:solidFill>
                <a:latin typeface="Segoe UI"/>
              </a:rPr>
              <a:t>Configuration Management &amp; Orchestration</a:t>
            </a:r>
          </a:p>
          <a:p>
            <a:pPr marL="283464" lvl="0" indent="-283464">
              <a:spcBef>
                <a:spcPts val="0"/>
              </a:spcBef>
              <a:spcAft>
                <a:spcPts val="600"/>
              </a:spcAft>
              <a:buFont typeface="Arial" panose="020B0604020202020204" pitchFamily="34" charset="0"/>
              <a:buChar char="•"/>
            </a:pPr>
            <a:r>
              <a:rPr lang="en-US" sz="1400" dirty="0">
                <a:solidFill>
                  <a:srgbClr val="505050"/>
                </a:solidFill>
                <a:latin typeface="Segoe UI"/>
              </a:rPr>
              <a:t>Agentless architecture over SSH / </a:t>
            </a:r>
            <a:r>
              <a:rPr lang="en-US" sz="1400" dirty="0" err="1">
                <a:solidFill>
                  <a:srgbClr val="505050"/>
                </a:solidFill>
                <a:latin typeface="Segoe UI"/>
              </a:rPr>
              <a:t>WinRM</a:t>
            </a:r>
            <a:endParaRPr lang="en-US" sz="1400" dirty="0">
              <a:solidFill>
                <a:srgbClr val="505050"/>
              </a:solidFill>
              <a:latin typeface="Segoe UI"/>
            </a:endParaRPr>
          </a:p>
          <a:p>
            <a:pPr marL="557784" lvl="1" indent="-283464">
              <a:spcBef>
                <a:spcPts val="0"/>
              </a:spcBef>
              <a:spcAft>
                <a:spcPts val="600"/>
              </a:spcAft>
              <a:buFont typeface="Arial" panose="020B0604020202020204" pitchFamily="34" charset="0"/>
              <a:buChar char="•"/>
            </a:pPr>
            <a:r>
              <a:rPr lang="en-US" sz="1400" dirty="0">
                <a:solidFill>
                  <a:srgbClr val="505050"/>
                </a:solidFill>
                <a:latin typeface="Segoe UI"/>
              </a:rPr>
              <a:t>Benefit of more easily integrating existing environments</a:t>
            </a:r>
          </a:p>
          <a:p>
            <a:pPr marL="283464" lvl="0" indent="-283464">
              <a:spcBef>
                <a:spcPts val="0"/>
              </a:spcBef>
              <a:spcAft>
                <a:spcPts val="600"/>
              </a:spcAft>
              <a:buFont typeface="Arial" panose="020B0604020202020204" pitchFamily="34" charset="0"/>
              <a:buChar char="•"/>
            </a:pPr>
            <a:r>
              <a:rPr lang="en-US" sz="1400" dirty="0">
                <a:solidFill>
                  <a:srgbClr val="505050"/>
                </a:solidFill>
                <a:latin typeface="Segoe UI"/>
              </a:rPr>
              <a:t>YAML based “Playbooks” to define automation tasks as code</a:t>
            </a:r>
          </a:p>
          <a:p>
            <a:pPr marL="283464" lvl="0" indent="-283464">
              <a:spcBef>
                <a:spcPts val="0"/>
              </a:spcBef>
              <a:spcAft>
                <a:spcPts val="600"/>
              </a:spcAft>
              <a:buFont typeface="Arial" panose="020B0604020202020204" pitchFamily="34" charset="0"/>
              <a:buChar char="•"/>
            </a:pPr>
            <a:r>
              <a:rPr lang="en-US" sz="1400" dirty="0">
                <a:solidFill>
                  <a:srgbClr val="505050"/>
                </a:solidFill>
                <a:latin typeface="Segoe UI"/>
              </a:rPr>
              <a:t>Project now run by Red Hat</a:t>
            </a:r>
          </a:p>
          <a:p>
            <a:pPr marL="283464" lvl="0" indent="-283464">
              <a:spcBef>
                <a:spcPts val="0"/>
              </a:spcBef>
              <a:spcAft>
                <a:spcPts val="600"/>
              </a:spcAft>
              <a:buFont typeface="Arial" panose="020B0604020202020204" pitchFamily="34" charset="0"/>
              <a:buChar char="•"/>
            </a:pPr>
            <a:r>
              <a:rPr lang="en-US" sz="1400" dirty="0">
                <a:solidFill>
                  <a:srgbClr val="505050"/>
                </a:solidFill>
                <a:latin typeface="Segoe UI"/>
                <a:hlinkClick r:id="rId3"/>
              </a:rPr>
              <a:t>https://docs.microsoft.com/en-us/azure/virtual-machines/linux/ansible-create-complete-vm</a:t>
            </a:r>
            <a:r>
              <a:rPr lang="en-US" sz="1400" dirty="0">
                <a:solidFill>
                  <a:srgbClr val="505050"/>
                </a:solidFill>
                <a:latin typeface="Segoe UI"/>
              </a:rPr>
              <a:t> </a:t>
            </a:r>
          </a:p>
          <a:p>
            <a:pPr marL="283464" lvl="0" indent="-283464">
              <a:spcBef>
                <a:spcPts val="0"/>
              </a:spcBef>
              <a:spcAft>
                <a:spcPts val="600"/>
              </a:spcAft>
              <a:buFont typeface="Arial" panose="020B0604020202020204" pitchFamily="34" charset="0"/>
              <a:buChar char="•"/>
            </a:pPr>
            <a:r>
              <a:rPr lang="en-US" sz="1400" dirty="0">
                <a:solidFill>
                  <a:srgbClr val="505050"/>
                </a:solidFill>
                <a:latin typeface="Segoe UI"/>
                <a:hlinkClick r:id="rId4"/>
              </a:rPr>
              <a:t>https://docs.ansible.com/ansible/guide_azure.html</a:t>
            </a:r>
            <a:endParaRPr lang="en-US" sz="1400" spc="-60" dirty="0">
              <a:solidFill>
                <a:srgbClr val="505050"/>
              </a:solidFill>
              <a:latin typeface="Segoe UI"/>
            </a:endParaRPr>
          </a:p>
          <a:p>
            <a:pPr lvl="0" defTabSz="931591">
              <a:spcBef>
                <a:spcPts val="1019"/>
              </a:spcBef>
              <a:spcAft>
                <a:spcPts val="611"/>
              </a:spcAft>
            </a:pPr>
            <a:r>
              <a:rPr lang="en-US" sz="2853" dirty="0">
                <a:solidFill>
                  <a:srgbClr val="505050"/>
                </a:solidFill>
              </a:rPr>
              <a:t>Chef Server</a:t>
            </a:r>
          </a:p>
          <a:p>
            <a:pPr marL="283464" lvl="0" indent="-285750">
              <a:spcBef>
                <a:spcPts val="0"/>
              </a:spcBef>
              <a:spcAft>
                <a:spcPts val="600"/>
              </a:spcAft>
              <a:buFont typeface="Arial" panose="020B0604020202020204" pitchFamily="34" charset="0"/>
              <a:buChar char="•"/>
            </a:pPr>
            <a:r>
              <a:rPr lang="en-US" sz="1400" dirty="0">
                <a:solidFill>
                  <a:srgbClr val="505050"/>
                </a:solidFill>
                <a:latin typeface="Segoe UI"/>
              </a:rPr>
              <a:t>Configuration Management</a:t>
            </a:r>
          </a:p>
          <a:p>
            <a:pPr marL="283464" lvl="0" indent="-285750">
              <a:spcBef>
                <a:spcPts val="0"/>
              </a:spcBef>
              <a:spcAft>
                <a:spcPts val="600"/>
              </a:spcAft>
              <a:buFont typeface="Arial" panose="020B0604020202020204" pitchFamily="34" charset="0"/>
              <a:buChar char="•"/>
            </a:pPr>
            <a:r>
              <a:rPr lang="en-US" sz="1400" dirty="0">
                <a:solidFill>
                  <a:srgbClr val="505050"/>
                </a:solidFill>
                <a:latin typeface="Segoe UI"/>
              </a:rPr>
              <a:t>Integrates in to Chef’s Automate offering, available in Azure Marketplace</a:t>
            </a:r>
          </a:p>
          <a:p>
            <a:pPr marL="283464" lvl="0" indent="-285750" defTabSz="913355">
              <a:spcBef>
                <a:spcPts val="0"/>
              </a:spcBef>
              <a:spcAft>
                <a:spcPts val="600"/>
              </a:spcAft>
              <a:buFont typeface="Arial" panose="020B0604020202020204" pitchFamily="34" charset="0"/>
              <a:buChar char="•"/>
              <a:defRPr/>
            </a:pPr>
            <a:r>
              <a:rPr lang="en-US" sz="1400" dirty="0">
                <a:solidFill>
                  <a:srgbClr val="505050"/>
                </a:solidFill>
                <a:latin typeface="Segoe UI"/>
              </a:rPr>
              <a:t>YAML/JSON based “Cookbooks” to define automation tasks as code</a:t>
            </a:r>
          </a:p>
          <a:p>
            <a:pPr marL="283464" lvl="0" indent="-285750">
              <a:spcBef>
                <a:spcPts val="0"/>
              </a:spcBef>
              <a:spcAft>
                <a:spcPts val="600"/>
              </a:spcAft>
              <a:buFont typeface="Arial" panose="020B0604020202020204" pitchFamily="34" charset="0"/>
              <a:buChar char="•"/>
            </a:pPr>
            <a:r>
              <a:rPr lang="en-US" sz="1400" dirty="0">
                <a:solidFill>
                  <a:srgbClr val="505050"/>
                </a:solidFill>
                <a:latin typeface="Segoe UI"/>
              </a:rPr>
              <a:t>Agent based, requires an agent installed on managed servers.</a:t>
            </a:r>
          </a:p>
          <a:p>
            <a:pPr marL="283464" lvl="0" indent="-285750" defTabSz="913355">
              <a:spcBef>
                <a:spcPts val="0"/>
              </a:spcBef>
              <a:spcAft>
                <a:spcPts val="600"/>
              </a:spcAft>
              <a:buFont typeface="Arial" panose="020B0604020202020204" pitchFamily="34" charset="0"/>
              <a:buChar char="•"/>
              <a:defRPr/>
            </a:pPr>
            <a:r>
              <a:rPr lang="en-US" sz="1400" dirty="0">
                <a:solidFill>
                  <a:srgbClr val="505050"/>
                </a:solidFill>
                <a:latin typeface="Segoe UI"/>
                <a:hlinkClick r:id="rId5"/>
              </a:rPr>
              <a:t>https://www.chef.io/implementations/azure/</a:t>
            </a:r>
            <a:r>
              <a:rPr lang="en-US" sz="1400" dirty="0">
                <a:solidFill>
                  <a:srgbClr val="505050"/>
                </a:solidFill>
                <a:latin typeface="Segoe UI"/>
              </a:rPr>
              <a:t> </a:t>
            </a:r>
          </a:p>
          <a:p>
            <a:pPr marL="285750" lvl="0" indent="-285750">
              <a:lnSpc>
                <a:spcPct val="120000"/>
              </a:lnSpc>
              <a:spcBef>
                <a:spcPts val="0"/>
              </a:spcBef>
              <a:spcAft>
                <a:spcPts val="0"/>
              </a:spcAft>
              <a:buFont typeface="Arial" panose="020B0604020202020204" pitchFamily="34" charset="0"/>
              <a:buChar char="•"/>
            </a:pPr>
            <a:endParaRPr lang="en-US" sz="1400" dirty="0">
              <a:solidFill>
                <a:srgbClr val="505050"/>
              </a:solidFill>
              <a:latin typeface="Segoe UI"/>
            </a:endParaRPr>
          </a:p>
        </p:txBody>
      </p:sp>
      <p:pic>
        <p:nvPicPr>
          <p:cNvPr id="8" name="Picture 7">
            <a:extLst>
              <a:ext uri="{FF2B5EF4-FFF2-40B4-BE49-F238E27FC236}">
                <a16:creationId xmlns:a16="http://schemas.microsoft.com/office/drawing/2014/main" id="{7A29BA25-1C74-4D38-9844-F966A5AA28B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423466" y="314494"/>
            <a:ext cx="691243" cy="849889"/>
          </a:xfrm>
          <a:prstGeom prst="rect">
            <a:avLst/>
          </a:prstGeom>
        </p:spPr>
      </p:pic>
      <p:pic>
        <p:nvPicPr>
          <p:cNvPr id="9" name="Picture 8">
            <a:extLst>
              <a:ext uri="{FF2B5EF4-FFF2-40B4-BE49-F238E27FC236}">
                <a16:creationId xmlns:a16="http://schemas.microsoft.com/office/drawing/2014/main" id="{1130E025-CE75-44CF-BC6B-ECCE4FBD667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295645" y="3258079"/>
            <a:ext cx="1016657" cy="1002029"/>
          </a:xfrm>
          <a:prstGeom prst="rect">
            <a:avLst/>
          </a:prstGeom>
        </p:spPr>
      </p:pic>
    </p:spTree>
    <p:extLst>
      <p:ext uri="{BB962C8B-B14F-4D97-AF65-F5344CB8AC3E}">
        <p14:creationId xmlns:p14="http://schemas.microsoft.com/office/powerpoint/2010/main" val="2742023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6AD9ED2-D94F-44D5-81D5-FECB61144EAC}"/>
              </a:ext>
            </a:extLst>
          </p:cNvPr>
          <p:cNvSpPr>
            <a:spLocks noGrp="1"/>
          </p:cNvSpPr>
          <p:nvPr>
            <p:ph type="body" sz="quarter" idx="10"/>
          </p:nvPr>
        </p:nvSpPr>
        <p:spPr/>
        <p:txBody>
          <a:bodyPr/>
          <a:lstStyle/>
          <a:p>
            <a:r>
              <a:rPr lang="en-US" dirty="0" err="1"/>
              <a:t>OrchestrationTools</a:t>
            </a:r>
            <a:endParaRPr lang="en-US" dirty="0"/>
          </a:p>
          <a:p>
            <a:endParaRPr lang="en-US" dirty="0"/>
          </a:p>
        </p:txBody>
      </p:sp>
      <p:sp>
        <p:nvSpPr>
          <p:cNvPr id="5" name="Text Placeholder 4">
            <a:extLst>
              <a:ext uri="{FF2B5EF4-FFF2-40B4-BE49-F238E27FC236}">
                <a16:creationId xmlns:a16="http://schemas.microsoft.com/office/drawing/2014/main" id="{CAD2A421-FBE2-4633-955F-F59FBF43FF6D}"/>
              </a:ext>
            </a:extLst>
          </p:cNvPr>
          <p:cNvSpPr>
            <a:spLocks noGrp="1"/>
          </p:cNvSpPr>
          <p:nvPr>
            <p:ph type="body" sz="quarter" idx="13"/>
          </p:nvPr>
        </p:nvSpPr>
        <p:spPr/>
        <p:txBody>
          <a:bodyPr>
            <a:normAutofit/>
          </a:bodyPr>
          <a:lstStyle/>
          <a:p>
            <a:pPr lvl="0" defTabSz="931591">
              <a:spcBef>
                <a:spcPts val="1019"/>
              </a:spcBef>
              <a:spcAft>
                <a:spcPts val="611"/>
              </a:spcAft>
            </a:pPr>
            <a:r>
              <a:rPr lang="en-US" sz="2853" dirty="0">
                <a:solidFill>
                  <a:srgbClr val="505050"/>
                </a:solidFill>
              </a:rPr>
              <a:t>Jenkins</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Most popular Continuous Integration &amp; Continuous Delivery Tool</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Especially popular with Java shops</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An extensive community and catalog of plugins available</a:t>
            </a:r>
          </a:p>
          <a:p>
            <a:pPr marL="283464" lvl="0" indent="-283464" defTabSz="931710">
              <a:spcBef>
                <a:spcPts val="0"/>
              </a:spcBef>
              <a:spcAft>
                <a:spcPts val="600"/>
              </a:spcAft>
              <a:buFont typeface="Arial" panose="020B0604020202020204" pitchFamily="34" charset="0"/>
              <a:buChar char="•"/>
              <a:defRPr/>
            </a:pPr>
            <a:r>
              <a:rPr lang="en-US" sz="1400" dirty="0">
                <a:latin typeface="Segoe UI"/>
                <a:hlinkClick r:id="rId3"/>
              </a:rPr>
              <a:t>Azure Plugins </a:t>
            </a:r>
            <a:r>
              <a:rPr lang="en-US" sz="1400" dirty="0">
                <a:latin typeface="Segoe UI"/>
              </a:rPr>
              <a:t>available to use on-demand VMs for Build &amp; Test</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Jenkins Solution Template: </a:t>
            </a:r>
            <a:r>
              <a:rPr lang="en-US" sz="1400" dirty="0">
                <a:latin typeface="Segoe UI"/>
                <a:hlinkClick r:id="rId4"/>
              </a:rPr>
              <a:t>https://aka.ms/jenkins-on-azure</a:t>
            </a:r>
            <a:endParaRPr lang="en-US" sz="1400" dirty="0">
              <a:latin typeface="Segoe UI"/>
            </a:endParaRPr>
          </a:p>
          <a:p>
            <a:pPr marL="799578" lvl="1" indent="-342900" defTabSz="931710">
              <a:spcBef>
                <a:spcPts val="0"/>
              </a:spcBef>
              <a:spcAft>
                <a:spcPts val="600"/>
              </a:spcAft>
              <a:buFont typeface="Arial" panose="020B0604020202020204" pitchFamily="34" charset="0"/>
              <a:buChar char="•"/>
              <a:defRPr/>
            </a:pPr>
            <a:r>
              <a:rPr lang="en-US" sz="1400" dirty="0">
                <a:latin typeface="Segoe UI"/>
              </a:rPr>
              <a:t>Microsoft published. A Jenkins build secured for Azure and pre-configured with Azure plugins and tools</a:t>
            </a:r>
          </a:p>
          <a:p>
            <a:pPr marL="342900" lvl="0" indent="-342900" defTabSz="931710">
              <a:spcBef>
                <a:spcPts val="0"/>
              </a:spcBef>
              <a:spcAft>
                <a:spcPts val="600"/>
              </a:spcAft>
              <a:buFont typeface="Arial" panose="020B0604020202020204" pitchFamily="34" charset="0"/>
              <a:buChar char="•"/>
              <a:defRPr/>
            </a:pPr>
            <a:r>
              <a:rPr lang="en-US" sz="1400" dirty="0">
                <a:latin typeface="Segoe UI"/>
              </a:rPr>
              <a:t>Jenkins Hub is a great starting point for customers: </a:t>
            </a:r>
            <a:r>
              <a:rPr lang="en-US" sz="1400" dirty="0">
                <a:latin typeface="Segoe UI"/>
                <a:hlinkClick r:id="rId5"/>
              </a:rPr>
              <a:t>http://aka.ms/azjenkinshub</a:t>
            </a:r>
            <a:r>
              <a:rPr lang="en-US" sz="1400" dirty="0">
                <a:latin typeface="Segoe UI"/>
              </a:rPr>
              <a:t> </a:t>
            </a:r>
          </a:p>
          <a:p>
            <a:pPr lvl="0" defTabSz="931591">
              <a:spcBef>
                <a:spcPts val="1019"/>
              </a:spcBef>
              <a:spcAft>
                <a:spcPts val="611"/>
              </a:spcAft>
            </a:pPr>
            <a:r>
              <a:rPr lang="en-US" sz="2853" dirty="0">
                <a:solidFill>
                  <a:srgbClr val="505050"/>
                </a:solidFill>
              </a:rPr>
              <a:t>Spinnaker</a:t>
            </a:r>
          </a:p>
          <a:p>
            <a:pPr marL="283464" lvl="3" indent="-283464" defTabSz="931591">
              <a:spcBef>
                <a:spcPts val="509"/>
              </a:spcBef>
              <a:spcAft>
                <a:spcPts val="600"/>
              </a:spcAft>
              <a:buFont typeface="Arial" panose="020B0604020202020204" pitchFamily="34" charset="0"/>
              <a:buChar char="•"/>
            </a:pPr>
            <a:r>
              <a:rPr lang="en-US" sz="1400" dirty="0">
                <a:solidFill>
                  <a:srgbClr val="505050"/>
                </a:solidFill>
              </a:rPr>
              <a:t>Continuous Deployment Tool</a:t>
            </a:r>
          </a:p>
          <a:p>
            <a:pPr marL="283464" lvl="3" indent="-283464" defTabSz="931591">
              <a:spcBef>
                <a:spcPts val="509"/>
              </a:spcBef>
              <a:spcAft>
                <a:spcPts val="600"/>
              </a:spcAft>
              <a:buFont typeface="Arial" panose="020B0604020202020204" pitchFamily="34" charset="0"/>
              <a:buChar char="•"/>
            </a:pPr>
            <a:r>
              <a:rPr lang="en-US" sz="1400" dirty="0">
                <a:solidFill>
                  <a:srgbClr val="505050"/>
                </a:solidFill>
              </a:rPr>
              <a:t>Originally open sourced by </a:t>
            </a:r>
            <a:r>
              <a:rPr lang="en-US" sz="1400" dirty="0" err="1">
                <a:solidFill>
                  <a:srgbClr val="505050"/>
                </a:solidFill>
              </a:rPr>
              <a:t>NetFlix</a:t>
            </a:r>
            <a:endParaRPr lang="en-US" sz="1400" dirty="0">
              <a:solidFill>
                <a:srgbClr val="505050"/>
              </a:solidFill>
            </a:endParaRPr>
          </a:p>
          <a:p>
            <a:pPr marL="283464" lvl="3" indent="-283464" defTabSz="931591">
              <a:spcBef>
                <a:spcPts val="509"/>
              </a:spcBef>
              <a:spcAft>
                <a:spcPts val="600"/>
              </a:spcAft>
              <a:buFont typeface="Arial" panose="020B0604020202020204" pitchFamily="34" charset="0"/>
              <a:buChar char="•"/>
            </a:pPr>
            <a:r>
              <a:rPr lang="en-US" sz="1400" dirty="0">
                <a:solidFill>
                  <a:srgbClr val="505050"/>
                </a:solidFill>
              </a:rPr>
              <a:t>Provides the ability to manage continuous deployment pipelines with multiple deployment strategies and the ability to roll back easily to previous versions</a:t>
            </a:r>
          </a:p>
          <a:p>
            <a:pPr marL="283464" lvl="3" indent="-283464" defTabSz="931591">
              <a:spcBef>
                <a:spcPts val="509"/>
              </a:spcBef>
              <a:spcAft>
                <a:spcPts val="600"/>
              </a:spcAft>
              <a:buFont typeface="Arial" panose="020B0604020202020204" pitchFamily="34" charset="0"/>
              <a:buChar char="•"/>
            </a:pPr>
            <a:r>
              <a:rPr lang="en-US" sz="1400" dirty="0">
                <a:solidFill>
                  <a:srgbClr val="505050"/>
                </a:solidFill>
              </a:rPr>
              <a:t>Spinnaker Code Labs for Azure:</a:t>
            </a:r>
          </a:p>
          <a:p>
            <a:pPr lvl="3" defTabSz="931591">
              <a:spcBef>
                <a:spcPts val="509"/>
              </a:spcBef>
              <a:spcAft>
                <a:spcPts val="600"/>
              </a:spcAft>
            </a:pPr>
            <a:r>
              <a:rPr lang="en-US" sz="1400" dirty="0">
                <a:solidFill>
                  <a:srgbClr val="505050"/>
                </a:solidFill>
              </a:rPr>
              <a:t>	</a:t>
            </a:r>
            <a:r>
              <a:rPr lang="en-US" sz="1400" dirty="0">
                <a:solidFill>
                  <a:srgbClr val="505050"/>
                </a:solidFill>
                <a:hlinkClick r:id="rId6"/>
              </a:rPr>
              <a:t>CD to Azure VM ScaleSet</a:t>
            </a:r>
            <a:endParaRPr lang="en-US" sz="1400" dirty="0">
              <a:solidFill>
                <a:srgbClr val="505050"/>
              </a:solidFill>
            </a:endParaRPr>
          </a:p>
          <a:p>
            <a:pPr lvl="3" defTabSz="931591">
              <a:spcBef>
                <a:spcPts val="509"/>
              </a:spcBef>
              <a:spcAft>
                <a:spcPts val="600"/>
              </a:spcAft>
            </a:pPr>
            <a:r>
              <a:rPr lang="en-US" sz="1400" dirty="0">
                <a:solidFill>
                  <a:srgbClr val="505050"/>
                </a:solidFill>
              </a:rPr>
              <a:t>	</a:t>
            </a:r>
            <a:r>
              <a:rPr lang="en-US" sz="1400" dirty="0">
                <a:solidFill>
                  <a:srgbClr val="505050"/>
                </a:solidFill>
                <a:hlinkClick r:id="rId7"/>
              </a:rPr>
              <a:t>CD to K8s on Azure</a:t>
            </a:r>
            <a:endParaRPr lang="en-US" sz="1400" dirty="0">
              <a:solidFill>
                <a:srgbClr val="505050"/>
              </a:solidFill>
            </a:endParaRPr>
          </a:p>
        </p:txBody>
      </p:sp>
      <p:pic>
        <p:nvPicPr>
          <p:cNvPr id="8" name="Picture 7">
            <a:extLst>
              <a:ext uri="{FF2B5EF4-FFF2-40B4-BE49-F238E27FC236}">
                <a16:creationId xmlns:a16="http://schemas.microsoft.com/office/drawing/2014/main" id="{34BDA834-6F29-4E81-8EA7-3262F7812A4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334079" y="297884"/>
            <a:ext cx="753626" cy="1042855"/>
          </a:xfrm>
          <a:prstGeom prst="rect">
            <a:avLst/>
          </a:prstGeom>
        </p:spPr>
      </p:pic>
      <p:pic>
        <p:nvPicPr>
          <p:cNvPr id="9" name="Picture 8">
            <a:extLst>
              <a:ext uri="{FF2B5EF4-FFF2-40B4-BE49-F238E27FC236}">
                <a16:creationId xmlns:a16="http://schemas.microsoft.com/office/drawing/2014/main" id="{4D00AC6D-D41C-45EC-9278-8FBEA851B0B9}"/>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100946" y="2953820"/>
            <a:ext cx="1309914" cy="1309914"/>
          </a:xfrm>
          <a:prstGeom prst="rect">
            <a:avLst/>
          </a:prstGeom>
        </p:spPr>
      </p:pic>
    </p:spTree>
    <p:extLst>
      <p:ext uri="{BB962C8B-B14F-4D97-AF65-F5344CB8AC3E}">
        <p14:creationId xmlns:p14="http://schemas.microsoft.com/office/powerpoint/2010/main" val="545414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6AD9ED2-D94F-44D5-81D5-FECB61144EAC}"/>
              </a:ext>
            </a:extLst>
          </p:cNvPr>
          <p:cNvSpPr>
            <a:spLocks noGrp="1"/>
          </p:cNvSpPr>
          <p:nvPr>
            <p:ph type="body" sz="quarter" idx="10"/>
          </p:nvPr>
        </p:nvSpPr>
        <p:spPr/>
        <p:txBody>
          <a:bodyPr/>
          <a:lstStyle/>
          <a:p>
            <a:r>
              <a:rPr lang="en-US" dirty="0"/>
              <a:t>CI/CD Tools</a:t>
            </a:r>
          </a:p>
          <a:p>
            <a:endParaRPr lang="en-US" dirty="0"/>
          </a:p>
        </p:txBody>
      </p:sp>
      <p:sp>
        <p:nvSpPr>
          <p:cNvPr id="5" name="Text Placeholder 4">
            <a:extLst>
              <a:ext uri="{FF2B5EF4-FFF2-40B4-BE49-F238E27FC236}">
                <a16:creationId xmlns:a16="http://schemas.microsoft.com/office/drawing/2014/main" id="{CAD2A421-FBE2-4633-955F-F59FBF43FF6D}"/>
              </a:ext>
            </a:extLst>
          </p:cNvPr>
          <p:cNvSpPr>
            <a:spLocks noGrp="1"/>
          </p:cNvSpPr>
          <p:nvPr>
            <p:ph type="body" sz="quarter" idx="13"/>
          </p:nvPr>
        </p:nvSpPr>
        <p:spPr/>
        <p:txBody>
          <a:bodyPr>
            <a:normAutofit/>
          </a:bodyPr>
          <a:lstStyle/>
          <a:p>
            <a:pPr lvl="0" defTabSz="931591">
              <a:spcBef>
                <a:spcPts val="1019"/>
              </a:spcBef>
              <a:spcAft>
                <a:spcPts val="611"/>
              </a:spcAft>
            </a:pPr>
            <a:r>
              <a:rPr lang="en-US" sz="2853" dirty="0">
                <a:solidFill>
                  <a:srgbClr val="505050"/>
                </a:solidFill>
              </a:rPr>
              <a:t>Azure DevOps</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Microsoft’s Continuous Integration &amp; Continuous Delivery Tool</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Test and deploy your code to production with high-performance pipelines. Start small and scale up as needed.</a:t>
            </a:r>
          </a:p>
          <a:p>
            <a:pPr marL="283464" lvl="0" indent="-283464" defTabSz="931710">
              <a:spcBef>
                <a:spcPts val="0"/>
              </a:spcBef>
              <a:spcAft>
                <a:spcPts val="600"/>
              </a:spcAft>
              <a:buFont typeface="Arial" panose="020B0604020202020204" pitchFamily="34" charset="0"/>
              <a:buChar char="•"/>
              <a:defRPr/>
            </a:pPr>
            <a:r>
              <a:rPr lang="en-US" sz="1400" dirty="0" err="1">
                <a:latin typeface="Segoe UI"/>
              </a:rPr>
              <a:t>AzDO</a:t>
            </a:r>
            <a:r>
              <a:rPr lang="en-US" sz="1400" dirty="0">
                <a:latin typeface="Segoe UI"/>
              </a:rPr>
              <a:t> has everything you love about Git with free private repositories, pull requests, and code review. </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Collaborate with coworkers then integrate with CI/CD to get your code to production fast.</a:t>
            </a:r>
          </a:p>
          <a:p>
            <a:pPr marL="283464" lvl="0" indent="-283464" defTabSz="931710">
              <a:spcBef>
                <a:spcPts val="0"/>
              </a:spcBef>
              <a:spcAft>
                <a:spcPts val="600"/>
              </a:spcAft>
              <a:buFont typeface="Arial" panose="020B0604020202020204" pitchFamily="34" charset="0"/>
              <a:buChar char="•"/>
              <a:defRPr/>
            </a:pPr>
            <a:r>
              <a:rPr lang="en-US" sz="1400" dirty="0" err="1">
                <a:latin typeface="Segoe UI"/>
              </a:rPr>
              <a:t>AzDO</a:t>
            </a:r>
            <a:r>
              <a:rPr lang="en-US" sz="1400" dirty="0">
                <a:latin typeface="Segoe UI"/>
              </a:rPr>
              <a:t> gives you configurable Kanban boards, interactive backlogs, simple planning tools, and out-of-the-box support for Scrum-all integrated together for traceability and reporting.</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Code once and share packages across your organization. Host your private </a:t>
            </a:r>
            <a:r>
              <a:rPr lang="en-US" sz="1400" dirty="0" err="1">
                <a:latin typeface="Segoe UI"/>
              </a:rPr>
              <a:t>Nuget</a:t>
            </a:r>
            <a:r>
              <a:rPr lang="en-US" sz="1400" dirty="0">
                <a:latin typeface="Segoe UI"/>
              </a:rPr>
              <a:t>, </a:t>
            </a:r>
            <a:r>
              <a:rPr lang="en-US" sz="1400" dirty="0" err="1">
                <a:latin typeface="Segoe UI"/>
              </a:rPr>
              <a:t>npm</a:t>
            </a:r>
            <a:r>
              <a:rPr lang="en-US" sz="1400" dirty="0">
                <a:latin typeface="Segoe UI"/>
              </a:rPr>
              <a:t>, and Maven packages with </a:t>
            </a:r>
            <a:r>
              <a:rPr lang="en-US" sz="1400" dirty="0" err="1">
                <a:latin typeface="Segoe UI"/>
              </a:rPr>
              <a:t>AzDO</a:t>
            </a:r>
            <a:r>
              <a:rPr lang="en-US" sz="1400" dirty="0">
                <a:latin typeface="Segoe UI"/>
              </a:rPr>
              <a:t> for more reliable, scalable builds.</a:t>
            </a:r>
          </a:p>
          <a:p>
            <a:pPr marL="283464" lvl="0" indent="-283464" defTabSz="931710">
              <a:spcBef>
                <a:spcPts val="0"/>
              </a:spcBef>
              <a:spcAft>
                <a:spcPts val="600"/>
              </a:spcAft>
              <a:buFont typeface="Arial" panose="020B0604020202020204" pitchFamily="34" charset="0"/>
              <a:buChar char="•"/>
              <a:defRPr/>
            </a:pPr>
            <a:endParaRPr lang="en-US" sz="1400" dirty="0">
              <a:latin typeface="Segoe UI"/>
            </a:endParaRPr>
          </a:p>
        </p:txBody>
      </p:sp>
      <p:pic>
        <p:nvPicPr>
          <p:cNvPr id="6" name="Picture 5">
            <a:extLst>
              <a:ext uri="{FF2B5EF4-FFF2-40B4-BE49-F238E27FC236}">
                <a16:creationId xmlns:a16="http://schemas.microsoft.com/office/drawing/2014/main" id="{C263D95C-C691-4580-A53D-B9F48582E26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9484" y="2377607"/>
            <a:ext cx="5196745" cy="3005346"/>
          </a:xfrm>
          <a:prstGeom prst="rect">
            <a:avLst/>
          </a:prstGeom>
        </p:spPr>
      </p:pic>
      <p:pic>
        <p:nvPicPr>
          <p:cNvPr id="7" name="Picture 6">
            <a:extLst>
              <a:ext uri="{FF2B5EF4-FFF2-40B4-BE49-F238E27FC236}">
                <a16:creationId xmlns:a16="http://schemas.microsoft.com/office/drawing/2014/main" id="{4A1CD54E-CA95-4BCE-8327-A95CC8375BD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647533" y="4095951"/>
            <a:ext cx="5970699" cy="2349925"/>
          </a:xfrm>
          <a:prstGeom prst="rect">
            <a:avLst/>
          </a:prstGeom>
        </p:spPr>
      </p:pic>
      <p:pic>
        <p:nvPicPr>
          <p:cNvPr id="8" name="Picture 7" descr="Logo&#10;&#10;Description automatically generated">
            <a:extLst>
              <a:ext uri="{FF2B5EF4-FFF2-40B4-BE49-F238E27FC236}">
                <a16:creationId xmlns:a16="http://schemas.microsoft.com/office/drawing/2014/main" id="{70187FC5-ADC6-4F60-8AAC-CCA3D747DE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91901" y="211836"/>
            <a:ext cx="1755632" cy="1097270"/>
          </a:xfrm>
          <a:prstGeom prst="rect">
            <a:avLst/>
          </a:prstGeom>
        </p:spPr>
      </p:pic>
    </p:spTree>
    <p:extLst>
      <p:ext uri="{BB962C8B-B14F-4D97-AF65-F5344CB8AC3E}">
        <p14:creationId xmlns:p14="http://schemas.microsoft.com/office/powerpoint/2010/main" val="4477163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09818"/>
          </a:xfrm>
        </p:spPr>
        <p:txBody>
          <a:bodyPr/>
          <a:lstStyle/>
          <a:p>
            <a:pPr algn="ctr"/>
            <a:r>
              <a:rPr lang="en-US" dirty="0"/>
              <a:t>Azure Resource Manager </a:t>
            </a:r>
            <a:r>
              <a:rPr lang="en-US" sz="5400" dirty="0">
                <a:solidFill>
                  <a:schemeClr val="accent5">
                    <a:lumMod val="60000"/>
                    <a:lumOff val="40000"/>
                  </a:schemeClr>
                </a:solidFill>
              </a:rPr>
              <a:t>Overview</a:t>
            </a:r>
            <a:endParaRPr lang="en-US" dirty="0">
              <a:solidFill>
                <a:schemeClr val="accent5">
                  <a:lumMod val="60000"/>
                  <a:lumOff val="40000"/>
                </a:schemeClr>
              </a:solidFill>
            </a:endParaRP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a:stretch>
            <a:fillRect/>
          </a:stretch>
        </p:blipFill>
        <p:spPr>
          <a:xfrm>
            <a:off x="0" y="61540"/>
            <a:ext cx="4173794" cy="1964246"/>
          </a:xfrm>
          <a:prstGeom prst="rect">
            <a:avLst/>
          </a:prstGeom>
        </p:spPr>
      </p:pic>
    </p:spTree>
    <p:extLst>
      <p:ext uri="{BB962C8B-B14F-4D97-AF65-F5344CB8AC3E}">
        <p14:creationId xmlns:p14="http://schemas.microsoft.com/office/powerpoint/2010/main" val="189488205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112FD54-A238-421F-B274-F7C922C445CA}"/>
              </a:ext>
            </a:extLst>
          </p:cNvPr>
          <p:cNvSpPr/>
          <p:nvPr/>
        </p:nvSpPr>
        <p:spPr bwMode="auto">
          <a:xfrm>
            <a:off x="1450566" y="936523"/>
            <a:ext cx="9512710" cy="592147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Account and Enterprise Management</a:t>
            </a:r>
          </a:p>
        </p:txBody>
      </p:sp>
      <p:sp>
        <p:nvSpPr>
          <p:cNvPr id="62" name="Text Placeholder 70">
            <a:extLst>
              <a:ext uri="{FF2B5EF4-FFF2-40B4-BE49-F238E27FC236}">
                <a16:creationId xmlns:a16="http://schemas.microsoft.com/office/drawing/2014/main" id="{80E184B4-1179-459E-8D10-AD7B8C0BB953}"/>
              </a:ext>
            </a:extLst>
          </p:cNvPr>
          <p:cNvSpPr txBox="1">
            <a:spLocks/>
          </p:cNvSpPr>
          <p:nvPr/>
        </p:nvSpPr>
        <p:spPr>
          <a:xfrm>
            <a:off x="1819175" y="1520792"/>
            <a:ext cx="8536410" cy="5209918"/>
          </a:xfrm>
          <a:prstGeom prst="rect">
            <a:avLst/>
          </a:prstGeom>
          <a:solidFill>
            <a:schemeClr val="bg1">
              <a:lumMod val="85000"/>
            </a:schemeClr>
          </a:solidFill>
        </p:spPr>
        <p:txBody>
          <a:bodyPr lIns="179285" tIns="179285" rIns="179285" bIns="179285" anchor="t"/>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2745" b="0" i="0" u="none" strike="noStrike" kern="1200" cap="none" spc="0" normalizeH="0" baseline="0" noProof="0" dirty="0">
                <a:ln>
                  <a:noFill/>
                </a:ln>
                <a:solidFill>
                  <a:srgbClr val="505050"/>
                </a:solidFill>
                <a:effectLst/>
                <a:uLnTx/>
                <a:uFillTx/>
                <a:latin typeface="Segoe UI Light"/>
                <a:ea typeface="ＭＳ Ｐゴシック" charset="0"/>
              </a:rPr>
              <a:t>Management Groups</a:t>
            </a:r>
          </a:p>
        </p:txBody>
      </p:sp>
      <p:sp>
        <p:nvSpPr>
          <p:cNvPr id="64" name="Text Placeholder 70">
            <a:extLst>
              <a:ext uri="{FF2B5EF4-FFF2-40B4-BE49-F238E27FC236}">
                <a16:creationId xmlns:a16="http://schemas.microsoft.com/office/drawing/2014/main" id="{969FEAE1-25E2-474C-A9F1-039129CA8CE3}"/>
              </a:ext>
            </a:extLst>
          </p:cNvPr>
          <p:cNvSpPr txBox="1">
            <a:spLocks/>
          </p:cNvSpPr>
          <p:nvPr/>
        </p:nvSpPr>
        <p:spPr>
          <a:xfrm>
            <a:off x="2211492" y="2233766"/>
            <a:ext cx="7769017" cy="4296360"/>
          </a:xfrm>
          <a:prstGeom prst="rect">
            <a:avLst/>
          </a:prstGeom>
          <a:solidFill>
            <a:schemeClr val="accent2"/>
          </a:solidFill>
        </p:spPr>
        <p:txBody>
          <a:bodyPr lIns="179285" tIns="179285" rIns="179285" bIns="179285" anchor="t"/>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3137" b="0" i="0" u="none" strike="noStrike" kern="1200" cap="none" spc="0" normalizeH="0" baseline="0" noProof="0" dirty="0">
                <a:ln>
                  <a:noFill/>
                </a:ln>
                <a:solidFill>
                  <a:srgbClr val="FFFFFF"/>
                </a:solidFill>
                <a:effectLst/>
                <a:uLnTx/>
                <a:uFillTx/>
                <a:latin typeface="Segoe UI Light"/>
                <a:ea typeface="ＭＳ Ｐゴシック" charset="0"/>
              </a:rPr>
              <a:t>Subscription(s)</a:t>
            </a:r>
          </a:p>
        </p:txBody>
      </p:sp>
      <p:sp>
        <p:nvSpPr>
          <p:cNvPr id="2" name="Title 1"/>
          <p:cNvSpPr>
            <a:spLocks noGrp="1"/>
          </p:cNvSpPr>
          <p:nvPr>
            <p:ph type="title"/>
          </p:nvPr>
        </p:nvSpPr>
        <p:spPr>
          <a:xfrm>
            <a:off x="269245" y="58509"/>
            <a:ext cx="11655078" cy="899664"/>
          </a:xfrm>
        </p:spPr>
        <p:txBody>
          <a:bodyPr/>
          <a:lstStyle/>
          <a:p>
            <a:r>
              <a:rPr lang="en-US" dirty="0">
                <a:solidFill>
                  <a:schemeClr val="tx1">
                    <a:lumMod val="50000"/>
                  </a:schemeClr>
                </a:solidFill>
              </a:rPr>
              <a:t>How Azure is Organized</a:t>
            </a:r>
          </a:p>
        </p:txBody>
      </p:sp>
      <p:sp>
        <p:nvSpPr>
          <p:cNvPr id="106" name="Text Placeholder 70">
            <a:extLst>
              <a:ext uri="{FF2B5EF4-FFF2-40B4-BE49-F238E27FC236}">
                <a16:creationId xmlns:a16="http://schemas.microsoft.com/office/drawing/2014/main" id="{C93173EE-344F-4838-881D-29999ABB4EB5}"/>
              </a:ext>
            </a:extLst>
          </p:cNvPr>
          <p:cNvSpPr txBox="1">
            <a:spLocks/>
          </p:cNvSpPr>
          <p:nvPr/>
        </p:nvSpPr>
        <p:spPr>
          <a:xfrm>
            <a:off x="2621647" y="2980788"/>
            <a:ext cx="3286891" cy="3286891"/>
          </a:xfrm>
          <a:prstGeom prst="rect">
            <a:avLst/>
          </a:prstGeom>
          <a:solidFill>
            <a:schemeClr val="accent3"/>
          </a:solidFill>
        </p:spPr>
        <p:txBody>
          <a:bodyPr lIns="179285" tIns="179285" rIns="179285" bIns="179285" anchor="t"/>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2745" b="0" i="0" u="none" strike="noStrike" kern="1200" cap="none" spc="0" normalizeH="0" baseline="0" noProof="0" dirty="0">
                <a:ln>
                  <a:noFill/>
                </a:ln>
                <a:solidFill>
                  <a:srgbClr val="FFFFFF"/>
                </a:solidFill>
                <a:effectLst/>
                <a:uLnTx/>
                <a:uFillTx/>
                <a:latin typeface="Segoe UI Light"/>
                <a:ea typeface="ＭＳ Ｐゴシック" charset="0"/>
              </a:rPr>
              <a:t>Resource group</a:t>
            </a:r>
          </a:p>
        </p:txBody>
      </p:sp>
      <p:sp>
        <p:nvSpPr>
          <p:cNvPr id="150" name="Text Placeholder 70">
            <a:extLst>
              <a:ext uri="{FF2B5EF4-FFF2-40B4-BE49-F238E27FC236}">
                <a16:creationId xmlns:a16="http://schemas.microsoft.com/office/drawing/2014/main" id="{C93173EE-344F-4838-881D-29999ABB4EB5}"/>
              </a:ext>
            </a:extLst>
          </p:cNvPr>
          <p:cNvSpPr txBox="1">
            <a:spLocks/>
          </p:cNvSpPr>
          <p:nvPr/>
        </p:nvSpPr>
        <p:spPr>
          <a:xfrm>
            <a:off x="6283463" y="2980788"/>
            <a:ext cx="3286891" cy="3286891"/>
          </a:xfrm>
          <a:prstGeom prst="rect">
            <a:avLst/>
          </a:prstGeom>
          <a:solidFill>
            <a:schemeClr val="accent4"/>
          </a:solidFill>
        </p:spPr>
        <p:txBody>
          <a:bodyPr lIns="179285" tIns="179285" rIns="179285" bIns="179285" anchor="t"/>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2745" b="0" i="0" u="none" strike="noStrike" kern="1200" cap="none" spc="0" normalizeH="0" baseline="0" noProof="0" dirty="0">
                <a:ln>
                  <a:noFill/>
                </a:ln>
                <a:solidFill>
                  <a:srgbClr val="FFFFFF"/>
                </a:solidFill>
                <a:effectLst/>
                <a:uLnTx/>
                <a:uFillTx/>
                <a:latin typeface="Segoe UI Light"/>
                <a:ea typeface="ＭＳ Ｐゴシック" charset="0"/>
              </a:rPr>
              <a:t>Resource group</a:t>
            </a:r>
          </a:p>
        </p:txBody>
      </p:sp>
      <p:sp>
        <p:nvSpPr>
          <p:cNvPr id="86" name="Text Placeholder 70">
            <a:extLst>
              <a:ext uri="{FF2B5EF4-FFF2-40B4-BE49-F238E27FC236}">
                <a16:creationId xmlns:a16="http://schemas.microsoft.com/office/drawing/2014/main" id="{9FF09943-AEDB-4DF9-9210-4BF6F2D9EE98}"/>
              </a:ext>
            </a:extLst>
          </p:cNvPr>
          <p:cNvSpPr txBox="1">
            <a:spLocks/>
          </p:cNvSpPr>
          <p:nvPr/>
        </p:nvSpPr>
        <p:spPr>
          <a:xfrm>
            <a:off x="8379308" y="5765105"/>
            <a:ext cx="907693" cy="280605"/>
          </a:xfrm>
          <a:prstGeom prst="rect">
            <a:avLst/>
          </a:prstGeom>
        </p:spPr>
        <p:txBody>
          <a:bodyPr wrap="none" lIns="89642" rIns="89642" anchor="ctr">
            <a:spAutoFit/>
          </a:bodyPr>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t>Templates</a:t>
            </a:r>
          </a:p>
        </p:txBody>
      </p:sp>
      <p:sp>
        <p:nvSpPr>
          <p:cNvPr id="107" name="Text Placeholder 70">
            <a:extLst>
              <a:ext uri="{FF2B5EF4-FFF2-40B4-BE49-F238E27FC236}">
                <a16:creationId xmlns:a16="http://schemas.microsoft.com/office/drawing/2014/main" id="{54F4C660-6AB2-40D3-B815-CEEEB6008A66}"/>
              </a:ext>
            </a:extLst>
          </p:cNvPr>
          <p:cNvSpPr txBox="1">
            <a:spLocks/>
          </p:cNvSpPr>
          <p:nvPr/>
        </p:nvSpPr>
        <p:spPr>
          <a:xfrm>
            <a:off x="3022827" y="5670062"/>
            <a:ext cx="1211557" cy="470693"/>
          </a:xfrm>
          <a:prstGeom prst="rect">
            <a:avLst/>
          </a:prstGeom>
        </p:spPr>
        <p:txBody>
          <a:bodyPr wrap="none" lIns="89642" rIns="89642" anchor="ctr">
            <a:spAutoFit/>
          </a:bodyPr>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t>Role-based </a:t>
            </a:r>
            <a:b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br>
            <a: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t>access control</a:t>
            </a:r>
          </a:p>
        </p:txBody>
      </p:sp>
      <p:sp>
        <p:nvSpPr>
          <p:cNvPr id="108" name="Text Placeholder 70">
            <a:extLst>
              <a:ext uri="{FF2B5EF4-FFF2-40B4-BE49-F238E27FC236}">
                <a16:creationId xmlns:a16="http://schemas.microsoft.com/office/drawing/2014/main" id="{F19A7EF5-F8F8-4DD5-99A5-4968347090D4}"/>
              </a:ext>
            </a:extLst>
          </p:cNvPr>
          <p:cNvSpPr txBox="1">
            <a:spLocks/>
          </p:cNvSpPr>
          <p:nvPr/>
        </p:nvSpPr>
        <p:spPr>
          <a:xfrm>
            <a:off x="4658561" y="5765105"/>
            <a:ext cx="495272" cy="280605"/>
          </a:xfrm>
          <a:prstGeom prst="rect">
            <a:avLst/>
          </a:prstGeom>
        </p:spPr>
        <p:txBody>
          <a:bodyPr wrap="none" lIns="89642" rIns="89642" anchor="ctr">
            <a:spAutoFit/>
          </a:bodyPr>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t>Tags</a:t>
            </a:r>
          </a:p>
        </p:txBody>
      </p:sp>
      <p:sp>
        <p:nvSpPr>
          <p:cNvPr id="63" name="Text Placeholder 70">
            <a:extLst>
              <a:ext uri="{FF2B5EF4-FFF2-40B4-BE49-F238E27FC236}">
                <a16:creationId xmlns:a16="http://schemas.microsoft.com/office/drawing/2014/main" id="{C27A0EB9-2D8D-42F7-9D35-D805090D8C28}"/>
              </a:ext>
            </a:extLst>
          </p:cNvPr>
          <p:cNvSpPr txBox="1">
            <a:spLocks/>
          </p:cNvSpPr>
          <p:nvPr/>
        </p:nvSpPr>
        <p:spPr>
          <a:xfrm>
            <a:off x="6628771" y="5670062"/>
            <a:ext cx="1405227" cy="470693"/>
          </a:xfrm>
          <a:prstGeom prst="rect">
            <a:avLst/>
          </a:prstGeom>
        </p:spPr>
        <p:txBody>
          <a:bodyPr wrap="none" lIns="89642" rIns="89642" anchor="ctr">
            <a:spAutoFit/>
          </a:bodyPr>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t>Azure Resource </a:t>
            </a:r>
            <a:b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br>
            <a: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t>Manager policy</a:t>
            </a:r>
          </a:p>
        </p:txBody>
      </p:sp>
      <p:grpSp>
        <p:nvGrpSpPr>
          <p:cNvPr id="26" name="Group 25"/>
          <p:cNvGrpSpPr/>
          <p:nvPr/>
        </p:nvGrpSpPr>
        <p:grpSpPr>
          <a:xfrm>
            <a:off x="6895761" y="3653106"/>
            <a:ext cx="2370926" cy="1878224"/>
            <a:chOff x="7034035" y="3918176"/>
            <a:chExt cx="2418468" cy="1915886"/>
          </a:xfrm>
        </p:grpSpPr>
        <p:pic>
          <p:nvPicPr>
            <p:cNvPr id="138" name="Picture 137"/>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8777930" y="3998005"/>
              <a:ext cx="459484" cy="459484"/>
            </a:xfrm>
            <a:prstGeom prst="rect">
              <a:avLst/>
            </a:prstGeom>
          </p:spPr>
        </p:pic>
        <p:grpSp>
          <p:nvGrpSpPr>
            <p:cNvPr id="140" name="Group 139"/>
            <p:cNvGrpSpPr/>
            <p:nvPr/>
          </p:nvGrpSpPr>
          <p:grpSpPr>
            <a:xfrm>
              <a:off x="8731717" y="4637272"/>
              <a:ext cx="551909" cy="434351"/>
              <a:chOff x="6060197" y="5085291"/>
              <a:chExt cx="615897" cy="484709"/>
            </a:xfrm>
          </p:grpSpPr>
          <p:sp>
            <p:nvSpPr>
              <p:cNvPr id="141" name="Freeform 140"/>
              <p:cNvSpPr>
                <a:spLocks noChangeAspect="1"/>
              </p:cNvSpPr>
              <p:nvPr/>
            </p:nvSpPr>
            <p:spPr bwMode="black">
              <a:xfrm>
                <a:off x="6060197" y="5085291"/>
                <a:ext cx="615897" cy="48470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2" name="Picture 14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77900" y="5173662"/>
                <a:ext cx="180491" cy="217459"/>
              </a:xfrm>
              <a:prstGeom prst="rect">
                <a:avLst/>
              </a:prstGeom>
            </p:spPr>
          </p:pic>
        </p:grpSp>
        <p:grpSp>
          <p:nvGrpSpPr>
            <p:cNvPr id="20" name="Group 19"/>
            <p:cNvGrpSpPr/>
            <p:nvPr/>
          </p:nvGrpSpPr>
          <p:grpSpPr>
            <a:xfrm>
              <a:off x="8676156" y="5231530"/>
              <a:ext cx="776347" cy="602532"/>
              <a:chOff x="4423428" y="5105731"/>
              <a:chExt cx="741058" cy="575144"/>
            </a:xfrm>
          </p:grpSpPr>
          <p:grpSp>
            <p:nvGrpSpPr>
              <p:cNvPr id="139" name="Group 138"/>
              <p:cNvGrpSpPr/>
              <p:nvPr/>
            </p:nvGrpSpPr>
            <p:grpSpPr>
              <a:xfrm>
                <a:off x="4520576" y="5105731"/>
                <a:ext cx="643910" cy="575144"/>
                <a:chOff x="6111767" y="5628748"/>
                <a:chExt cx="752782" cy="672389"/>
              </a:xfrm>
            </p:grpSpPr>
            <p:pic>
              <p:nvPicPr>
                <p:cNvPr id="143" name="Picture 14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11767" y="5628748"/>
                  <a:ext cx="512756" cy="597000"/>
                </a:xfrm>
                <a:prstGeom prst="rect">
                  <a:avLst/>
                </a:prstGeom>
              </p:spPr>
            </p:pic>
            <p:sp>
              <p:nvSpPr>
                <p:cNvPr id="144" name="Freeform 143"/>
                <p:cNvSpPr>
                  <a:spLocks noChangeAspect="1"/>
                </p:cNvSpPr>
                <p:nvPr/>
              </p:nvSpPr>
              <p:spPr bwMode="black">
                <a:xfrm>
                  <a:off x="6315909" y="5976672"/>
                  <a:ext cx="548640" cy="324465"/>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accent4"/>
                </a:solidFill>
                <a:ln w="19050">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9" name="TextBox 18"/>
              <p:cNvSpPr txBox="1"/>
              <p:nvPr/>
            </p:nvSpPr>
            <p:spPr>
              <a:xfrm>
                <a:off x="4423428" y="5129335"/>
                <a:ext cx="647861" cy="463449"/>
              </a:xfrm>
              <a:prstGeom prst="rect">
                <a:avLst/>
              </a:prstGeom>
              <a:noFill/>
            </p:spPr>
            <p:txBody>
              <a:bodyPr wrap="none" lIns="179285" tIns="143428" rIns="179285" bIns="143428" rtlCol="0" anchor="ctr">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442359"/>
                    </a:solidFill>
                    <a:effectLst/>
                    <a:uLnTx/>
                    <a:uFillTx/>
                    <a:latin typeface="Segoe UI"/>
                    <a:ea typeface="+mn-ea"/>
                    <a:cs typeface="+mn-cs"/>
                  </a:rPr>
                  <a:t>SQL</a:t>
                </a:r>
              </a:p>
            </p:txBody>
          </p:sp>
        </p:grpSp>
        <p:sp>
          <p:nvSpPr>
            <p:cNvPr id="18" name="Left Bracket 17"/>
            <p:cNvSpPr/>
            <p:nvPr/>
          </p:nvSpPr>
          <p:spPr>
            <a:xfrm>
              <a:off x="8390056" y="3918176"/>
              <a:ext cx="342781" cy="1915886"/>
            </a:xfrm>
            <a:prstGeom prst="leftBracket">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67" name="Picture 16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34035" y="4523593"/>
              <a:ext cx="888718" cy="705052"/>
            </a:xfrm>
            <a:prstGeom prst="rect">
              <a:avLst/>
            </a:prstGeom>
          </p:spPr>
        </p:pic>
      </p:grpSp>
      <p:grpSp>
        <p:nvGrpSpPr>
          <p:cNvPr id="182" name="Group 181"/>
          <p:cNvGrpSpPr/>
          <p:nvPr/>
        </p:nvGrpSpPr>
        <p:grpSpPr>
          <a:xfrm>
            <a:off x="3192981" y="3653106"/>
            <a:ext cx="2370926" cy="1878224"/>
            <a:chOff x="7034035" y="3918176"/>
            <a:chExt cx="2418468" cy="1915886"/>
          </a:xfrm>
        </p:grpSpPr>
        <p:pic>
          <p:nvPicPr>
            <p:cNvPr id="183" name="Picture 182"/>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8777930" y="3998005"/>
              <a:ext cx="459484" cy="459484"/>
            </a:xfrm>
            <a:prstGeom prst="rect">
              <a:avLst/>
            </a:prstGeom>
          </p:spPr>
        </p:pic>
        <p:grpSp>
          <p:nvGrpSpPr>
            <p:cNvPr id="184" name="Group 183"/>
            <p:cNvGrpSpPr/>
            <p:nvPr/>
          </p:nvGrpSpPr>
          <p:grpSpPr>
            <a:xfrm>
              <a:off x="8731717" y="4637272"/>
              <a:ext cx="551909" cy="434351"/>
              <a:chOff x="6060197" y="5085291"/>
              <a:chExt cx="615897" cy="484709"/>
            </a:xfrm>
          </p:grpSpPr>
          <p:sp>
            <p:nvSpPr>
              <p:cNvPr id="192" name="Freeform 191"/>
              <p:cNvSpPr>
                <a:spLocks noChangeAspect="1"/>
              </p:cNvSpPr>
              <p:nvPr/>
            </p:nvSpPr>
            <p:spPr bwMode="black">
              <a:xfrm>
                <a:off x="6060197" y="5085291"/>
                <a:ext cx="615897" cy="48470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3" name="Picture 19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77900" y="5173662"/>
                <a:ext cx="180491" cy="217459"/>
              </a:xfrm>
              <a:prstGeom prst="rect">
                <a:avLst/>
              </a:prstGeom>
            </p:spPr>
          </p:pic>
        </p:grpSp>
        <p:grpSp>
          <p:nvGrpSpPr>
            <p:cNvPr id="185" name="Group 184"/>
            <p:cNvGrpSpPr/>
            <p:nvPr/>
          </p:nvGrpSpPr>
          <p:grpSpPr>
            <a:xfrm>
              <a:off x="8676156" y="5231530"/>
              <a:ext cx="776347" cy="602532"/>
              <a:chOff x="4423428" y="5105731"/>
              <a:chExt cx="741058" cy="575144"/>
            </a:xfrm>
          </p:grpSpPr>
          <p:grpSp>
            <p:nvGrpSpPr>
              <p:cNvPr id="188" name="Group 187"/>
              <p:cNvGrpSpPr/>
              <p:nvPr/>
            </p:nvGrpSpPr>
            <p:grpSpPr>
              <a:xfrm>
                <a:off x="4520576" y="5105731"/>
                <a:ext cx="643910" cy="575144"/>
                <a:chOff x="6111767" y="5628748"/>
                <a:chExt cx="752782" cy="672389"/>
              </a:xfrm>
            </p:grpSpPr>
            <p:pic>
              <p:nvPicPr>
                <p:cNvPr id="190" name="Picture 18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11767" y="5628748"/>
                  <a:ext cx="512756" cy="597000"/>
                </a:xfrm>
                <a:prstGeom prst="rect">
                  <a:avLst/>
                </a:prstGeom>
              </p:spPr>
            </p:pic>
            <p:sp>
              <p:nvSpPr>
                <p:cNvPr id="191" name="Freeform 190"/>
                <p:cNvSpPr>
                  <a:spLocks noChangeAspect="1"/>
                </p:cNvSpPr>
                <p:nvPr/>
              </p:nvSpPr>
              <p:spPr bwMode="black">
                <a:xfrm>
                  <a:off x="6315909" y="5976672"/>
                  <a:ext cx="548640" cy="324465"/>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accent3"/>
                </a:solidFill>
                <a:ln w="19050">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89" name="TextBox 188"/>
              <p:cNvSpPr txBox="1"/>
              <p:nvPr/>
            </p:nvSpPr>
            <p:spPr>
              <a:xfrm>
                <a:off x="4423428" y="5129335"/>
                <a:ext cx="647861" cy="463449"/>
              </a:xfrm>
              <a:prstGeom prst="rect">
                <a:avLst/>
              </a:prstGeom>
              <a:noFill/>
            </p:spPr>
            <p:txBody>
              <a:bodyPr wrap="none" lIns="179285" tIns="143428" rIns="179285" bIns="143428" rtlCol="0" anchor="ctr">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442359"/>
                    </a:solidFill>
                    <a:effectLst/>
                    <a:uLnTx/>
                    <a:uFillTx/>
                    <a:latin typeface="Segoe UI"/>
                    <a:ea typeface="+mn-ea"/>
                    <a:cs typeface="+mn-cs"/>
                  </a:rPr>
                  <a:t>SQL</a:t>
                </a:r>
              </a:p>
            </p:txBody>
          </p:sp>
        </p:grpSp>
        <p:sp>
          <p:nvSpPr>
            <p:cNvPr id="186" name="Left Bracket 185"/>
            <p:cNvSpPr/>
            <p:nvPr/>
          </p:nvSpPr>
          <p:spPr>
            <a:xfrm>
              <a:off x="8390056" y="3918176"/>
              <a:ext cx="342781" cy="1915886"/>
            </a:xfrm>
            <a:prstGeom prst="leftBracket">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87" name="Picture 18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34035" y="4523593"/>
              <a:ext cx="888718" cy="705052"/>
            </a:xfrm>
            <a:prstGeom prst="rect">
              <a:avLst/>
            </a:prstGeom>
          </p:spPr>
        </p:pic>
      </p:grpSp>
    </p:spTree>
    <p:extLst>
      <p:ext uri="{BB962C8B-B14F-4D97-AF65-F5344CB8AC3E}">
        <p14:creationId xmlns:p14="http://schemas.microsoft.com/office/powerpoint/2010/main" val="174460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2" grpId="0" animBg="1"/>
      <p:bldP spid="64" grpId="0" animBg="1"/>
      <p:bldP spid="106" grpId="0" animBg="1"/>
      <p:bldP spid="150" grpId="0" animBg="1"/>
      <p:bldP spid="86" grpId="0"/>
      <p:bldP spid="107" grpId="0"/>
      <p:bldP spid="108" grpId="0"/>
      <p:bldP spid="6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26344" y="1827656"/>
            <a:ext cx="4556825" cy="5127109"/>
          </a:xfrm>
        </p:spPr>
        <p:txBody>
          <a:bodyPr/>
          <a:lstStyle/>
          <a:p>
            <a:pPr>
              <a:lnSpc>
                <a:spcPct val="100000"/>
              </a:lnSpc>
              <a:spcBef>
                <a:spcPts val="0"/>
              </a:spcBef>
              <a:spcAft>
                <a:spcPts val="1765"/>
              </a:spcAft>
              <a:buClr>
                <a:schemeClr val="bg1">
                  <a:lumMod val="50000"/>
                </a:schemeClr>
              </a:buClr>
            </a:pPr>
            <a:r>
              <a:rPr lang="en-US" sz="2353" dirty="0">
                <a:solidFill>
                  <a:schemeClr val="tx2">
                    <a:lumMod val="10000"/>
                  </a:schemeClr>
                </a:solidFill>
              </a:rPr>
              <a:t>Logical groups of multiple resources of similar or different types</a:t>
            </a:r>
          </a:p>
          <a:p>
            <a:pPr>
              <a:lnSpc>
                <a:spcPct val="100000"/>
              </a:lnSpc>
              <a:spcBef>
                <a:spcPts val="0"/>
              </a:spcBef>
              <a:spcAft>
                <a:spcPts val="1765"/>
              </a:spcAft>
              <a:buClr>
                <a:schemeClr val="bg1">
                  <a:lumMod val="50000"/>
                </a:schemeClr>
              </a:buClr>
            </a:pPr>
            <a:r>
              <a:rPr lang="en-US" sz="2353" dirty="0">
                <a:solidFill>
                  <a:schemeClr val="tx2">
                    <a:lumMod val="10000"/>
                  </a:schemeClr>
                </a:solidFill>
              </a:rPr>
              <a:t>Every resource must be in a resource group, cannot be in more than one</a:t>
            </a:r>
          </a:p>
          <a:p>
            <a:pPr>
              <a:lnSpc>
                <a:spcPct val="100000"/>
              </a:lnSpc>
              <a:spcBef>
                <a:spcPts val="0"/>
              </a:spcBef>
              <a:spcAft>
                <a:spcPts val="1765"/>
              </a:spcAft>
              <a:buClr>
                <a:schemeClr val="bg1">
                  <a:lumMod val="50000"/>
                </a:schemeClr>
              </a:buClr>
            </a:pPr>
            <a:r>
              <a:rPr lang="en-US" sz="2353" dirty="0">
                <a:solidFill>
                  <a:schemeClr val="tx2">
                    <a:lumMod val="10000"/>
                  </a:schemeClr>
                </a:solidFill>
              </a:rPr>
              <a:t>Resources inside resource group may span across regions</a:t>
            </a:r>
          </a:p>
          <a:p>
            <a:pPr>
              <a:lnSpc>
                <a:spcPct val="100000"/>
              </a:lnSpc>
              <a:spcBef>
                <a:spcPts val="0"/>
              </a:spcBef>
              <a:spcAft>
                <a:spcPts val="1765"/>
              </a:spcAft>
              <a:buClr>
                <a:schemeClr val="bg1">
                  <a:lumMod val="50000"/>
                </a:schemeClr>
              </a:buClr>
            </a:pPr>
            <a:r>
              <a:rPr lang="en-US" sz="2353" dirty="0">
                <a:solidFill>
                  <a:schemeClr val="tx2">
                    <a:lumMod val="10000"/>
                  </a:schemeClr>
                </a:solidFill>
              </a:rPr>
              <a:t>Resource Group has a location for storing metadata</a:t>
            </a:r>
          </a:p>
          <a:p>
            <a:endParaRPr lang="en-US" sz="2353" dirty="0">
              <a:solidFill>
                <a:schemeClr val="tx2">
                  <a:lumMod val="10000"/>
                </a:schemeClr>
              </a:solidFill>
            </a:endParaRPr>
          </a:p>
        </p:txBody>
      </p:sp>
      <p:sp>
        <p:nvSpPr>
          <p:cNvPr id="3" name="Title 2"/>
          <p:cNvSpPr>
            <a:spLocks noGrp="1"/>
          </p:cNvSpPr>
          <p:nvPr>
            <p:ph type="title"/>
          </p:nvPr>
        </p:nvSpPr>
        <p:spPr/>
        <p:txBody>
          <a:bodyPr/>
          <a:lstStyle/>
          <a:p>
            <a:r>
              <a:rPr lang="en-US" dirty="0">
                <a:solidFill>
                  <a:schemeClr val="tx2">
                    <a:lumMod val="10000"/>
                  </a:schemeClr>
                </a:solidFill>
              </a:rPr>
              <a:t>How Azure is Organized</a:t>
            </a:r>
            <a:br>
              <a:rPr lang="en-US" dirty="0"/>
            </a:br>
            <a:r>
              <a:rPr lang="en-US" sz="3200" dirty="0">
                <a:solidFill>
                  <a:srgbClr val="0070C0"/>
                </a:solidFill>
              </a:rPr>
              <a:t>Resource Groups</a:t>
            </a:r>
          </a:p>
        </p:txBody>
      </p:sp>
      <p:grpSp>
        <p:nvGrpSpPr>
          <p:cNvPr id="4" name="Group 3"/>
          <p:cNvGrpSpPr>
            <a:grpSpLocks noChangeAspect="1"/>
          </p:cNvGrpSpPr>
          <p:nvPr/>
        </p:nvGrpSpPr>
        <p:grpSpPr bwMode="auto">
          <a:xfrm>
            <a:off x="6096000" y="1827656"/>
            <a:ext cx="4841540" cy="4624082"/>
            <a:chOff x="405" y="668"/>
            <a:chExt cx="3117" cy="2977"/>
          </a:xfrm>
        </p:grpSpPr>
        <p:sp>
          <p:nvSpPr>
            <p:cNvPr id="5"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 name="Freeform 5"/>
            <p:cNvSpPr>
              <a:spLocks/>
            </p:cNvSpPr>
            <p:nvPr/>
          </p:nvSpPr>
          <p:spPr bwMode="auto">
            <a:xfrm>
              <a:off x="412" y="676"/>
              <a:ext cx="3102" cy="2962"/>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rgbClr val="022D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 name="Freeform 6"/>
            <p:cNvSpPr>
              <a:spLocks/>
            </p:cNvSpPr>
            <p:nvPr/>
          </p:nvSpPr>
          <p:spPr bwMode="auto">
            <a:xfrm>
              <a:off x="405" y="669"/>
              <a:ext cx="3116" cy="2976"/>
            </a:xfrm>
            <a:custGeom>
              <a:avLst/>
              <a:gdLst>
                <a:gd name="T0" fmla="*/ 2655 w 2661"/>
                <a:gd name="T1" fmla="*/ 2502 h 2541"/>
                <a:gd name="T2" fmla="*/ 2649 w 2661"/>
                <a:gd name="T3" fmla="*/ 2502 h 2541"/>
                <a:gd name="T4" fmla="*/ 2641 w 2661"/>
                <a:gd name="T5" fmla="*/ 2521 h 2541"/>
                <a:gd name="T6" fmla="*/ 2622 w 2661"/>
                <a:gd name="T7" fmla="*/ 2529 h 2541"/>
                <a:gd name="T8" fmla="*/ 39 w 2661"/>
                <a:gd name="T9" fmla="*/ 2529 h 2541"/>
                <a:gd name="T10" fmla="*/ 20 w 2661"/>
                <a:gd name="T11" fmla="*/ 2521 h 2541"/>
                <a:gd name="T12" fmla="*/ 12 w 2661"/>
                <a:gd name="T13" fmla="*/ 2502 h 2541"/>
                <a:gd name="T14" fmla="*/ 12 w 2661"/>
                <a:gd name="T15" fmla="*/ 39 h 2541"/>
                <a:gd name="T16" fmla="*/ 20 w 2661"/>
                <a:gd name="T17" fmla="*/ 20 h 2541"/>
                <a:gd name="T18" fmla="*/ 39 w 2661"/>
                <a:gd name="T19" fmla="*/ 12 h 2541"/>
                <a:gd name="T20" fmla="*/ 2622 w 2661"/>
                <a:gd name="T21" fmla="*/ 12 h 2541"/>
                <a:gd name="T22" fmla="*/ 2641 w 2661"/>
                <a:gd name="T23" fmla="*/ 20 h 2541"/>
                <a:gd name="T24" fmla="*/ 2649 w 2661"/>
                <a:gd name="T25" fmla="*/ 39 h 2541"/>
                <a:gd name="T26" fmla="*/ 2649 w 2661"/>
                <a:gd name="T27" fmla="*/ 2502 h 2541"/>
                <a:gd name="T28" fmla="*/ 2655 w 2661"/>
                <a:gd name="T29" fmla="*/ 2502 h 2541"/>
                <a:gd name="T30" fmla="*/ 2661 w 2661"/>
                <a:gd name="T31" fmla="*/ 2502 h 2541"/>
                <a:gd name="T32" fmla="*/ 2661 w 2661"/>
                <a:gd name="T33" fmla="*/ 39 h 2541"/>
                <a:gd name="T34" fmla="*/ 2622 w 2661"/>
                <a:gd name="T35" fmla="*/ 0 h 2541"/>
                <a:gd name="T36" fmla="*/ 39 w 2661"/>
                <a:gd name="T37" fmla="*/ 0 h 2541"/>
                <a:gd name="T38" fmla="*/ 0 w 2661"/>
                <a:gd name="T39" fmla="*/ 39 h 2541"/>
                <a:gd name="T40" fmla="*/ 0 w 2661"/>
                <a:gd name="T41" fmla="*/ 2502 h 2541"/>
                <a:gd name="T42" fmla="*/ 39 w 2661"/>
                <a:gd name="T43" fmla="*/ 2541 h 2541"/>
                <a:gd name="T44" fmla="*/ 2622 w 2661"/>
                <a:gd name="T45" fmla="*/ 2541 h 2541"/>
                <a:gd name="T46" fmla="*/ 2661 w 2661"/>
                <a:gd name="T47" fmla="*/ 2502 h 2541"/>
                <a:gd name="T48" fmla="*/ 2655 w 2661"/>
                <a:gd name="T49" fmla="*/ 2502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1" h="2541">
                  <a:moveTo>
                    <a:pt x="2655" y="2502"/>
                  </a:moveTo>
                  <a:cubicBezTo>
                    <a:pt x="2649" y="2502"/>
                    <a:pt x="2649" y="2502"/>
                    <a:pt x="2649" y="2502"/>
                  </a:cubicBezTo>
                  <a:cubicBezTo>
                    <a:pt x="2649" y="2509"/>
                    <a:pt x="2646" y="2516"/>
                    <a:pt x="2641" y="2521"/>
                  </a:cubicBezTo>
                  <a:cubicBezTo>
                    <a:pt x="2636" y="2526"/>
                    <a:pt x="2629" y="2529"/>
                    <a:pt x="2622" y="2529"/>
                  </a:cubicBezTo>
                  <a:cubicBezTo>
                    <a:pt x="39" y="2529"/>
                    <a:pt x="39" y="2529"/>
                    <a:pt x="39" y="2529"/>
                  </a:cubicBezTo>
                  <a:cubicBezTo>
                    <a:pt x="32" y="2529"/>
                    <a:pt x="25" y="2526"/>
                    <a:pt x="20" y="2521"/>
                  </a:cubicBezTo>
                  <a:cubicBezTo>
                    <a:pt x="15" y="2516"/>
                    <a:pt x="12" y="2509"/>
                    <a:pt x="12" y="2502"/>
                  </a:cubicBezTo>
                  <a:cubicBezTo>
                    <a:pt x="12" y="39"/>
                    <a:pt x="12" y="39"/>
                    <a:pt x="12" y="39"/>
                  </a:cubicBezTo>
                  <a:cubicBezTo>
                    <a:pt x="12" y="31"/>
                    <a:pt x="15" y="25"/>
                    <a:pt x="20" y="20"/>
                  </a:cubicBezTo>
                  <a:cubicBezTo>
                    <a:pt x="25" y="15"/>
                    <a:pt x="32" y="12"/>
                    <a:pt x="39" y="12"/>
                  </a:cubicBezTo>
                  <a:cubicBezTo>
                    <a:pt x="2622" y="12"/>
                    <a:pt x="2622" y="12"/>
                    <a:pt x="2622" y="12"/>
                  </a:cubicBezTo>
                  <a:cubicBezTo>
                    <a:pt x="2629" y="12"/>
                    <a:pt x="2636" y="15"/>
                    <a:pt x="2641" y="20"/>
                  </a:cubicBezTo>
                  <a:cubicBezTo>
                    <a:pt x="2646" y="25"/>
                    <a:pt x="2649" y="31"/>
                    <a:pt x="2649" y="39"/>
                  </a:cubicBezTo>
                  <a:cubicBezTo>
                    <a:pt x="2649" y="2502"/>
                    <a:pt x="2649" y="2502"/>
                    <a:pt x="2649" y="2502"/>
                  </a:cubicBezTo>
                  <a:cubicBezTo>
                    <a:pt x="2655" y="2502"/>
                    <a:pt x="2655" y="2502"/>
                    <a:pt x="2655" y="2502"/>
                  </a:cubicBezTo>
                  <a:cubicBezTo>
                    <a:pt x="2661" y="2502"/>
                    <a:pt x="2661" y="2502"/>
                    <a:pt x="2661" y="2502"/>
                  </a:cubicBezTo>
                  <a:cubicBezTo>
                    <a:pt x="2661" y="39"/>
                    <a:pt x="2661" y="39"/>
                    <a:pt x="2661" y="39"/>
                  </a:cubicBezTo>
                  <a:cubicBezTo>
                    <a:pt x="2661" y="17"/>
                    <a:pt x="2643" y="0"/>
                    <a:pt x="2622" y="0"/>
                  </a:cubicBezTo>
                  <a:cubicBezTo>
                    <a:pt x="39" y="0"/>
                    <a:pt x="39" y="0"/>
                    <a:pt x="39" y="0"/>
                  </a:cubicBezTo>
                  <a:cubicBezTo>
                    <a:pt x="18" y="0"/>
                    <a:pt x="0" y="17"/>
                    <a:pt x="0" y="39"/>
                  </a:cubicBezTo>
                  <a:cubicBezTo>
                    <a:pt x="0" y="2502"/>
                    <a:pt x="0" y="2502"/>
                    <a:pt x="0" y="2502"/>
                  </a:cubicBezTo>
                  <a:cubicBezTo>
                    <a:pt x="0" y="2523"/>
                    <a:pt x="18" y="2541"/>
                    <a:pt x="39" y="2541"/>
                  </a:cubicBezTo>
                  <a:cubicBezTo>
                    <a:pt x="2622" y="2541"/>
                    <a:pt x="2622" y="2541"/>
                    <a:pt x="2622" y="2541"/>
                  </a:cubicBezTo>
                  <a:cubicBezTo>
                    <a:pt x="2643" y="2541"/>
                    <a:pt x="2661" y="2523"/>
                    <a:pt x="2661" y="2502"/>
                  </a:cubicBezTo>
                  <a:lnTo>
                    <a:pt x="2655" y="250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9"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1"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2"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3"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4"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5"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6"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7"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8"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9"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0"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1"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2"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3"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4"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5"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6"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7"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8"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9"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0"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1"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2"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3"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4"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5"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6"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7"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8"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9"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0"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1"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2"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3"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4"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5"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6" name="Rectangle 45"/>
            <p:cNvSpPr>
              <a:spLocks noChangeArrowheads="1"/>
            </p:cNvSpPr>
            <p:nvPr/>
          </p:nvSpPr>
          <p:spPr bwMode="auto">
            <a:xfrm>
              <a:off x="1025" y="2577"/>
              <a:ext cx="130" cy="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7"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8" name="Rectangle 47"/>
            <p:cNvSpPr>
              <a:spLocks noChangeArrowheads="1"/>
            </p:cNvSpPr>
            <p:nvPr/>
          </p:nvSpPr>
          <p:spPr bwMode="auto">
            <a:xfrm>
              <a:off x="1025" y="2473"/>
              <a:ext cx="130" cy="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9"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0" name="Rectangle 49"/>
            <p:cNvSpPr>
              <a:spLocks noChangeArrowheads="1"/>
            </p:cNvSpPr>
            <p:nvPr/>
          </p:nvSpPr>
          <p:spPr bwMode="auto">
            <a:xfrm>
              <a:off x="1025" y="2681"/>
              <a:ext cx="130" cy="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1"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2"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3" name="Rectangle 52"/>
            <p:cNvSpPr>
              <a:spLocks noChangeArrowheads="1"/>
            </p:cNvSpPr>
            <p:nvPr/>
          </p:nvSpPr>
          <p:spPr bwMode="auto">
            <a:xfrm>
              <a:off x="1181" y="2577"/>
              <a:ext cx="130" cy="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4"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5" name="Rectangle 54"/>
            <p:cNvSpPr>
              <a:spLocks noChangeArrowheads="1"/>
            </p:cNvSpPr>
            <p:nvPr/>
          </p:nvSpPr>
          <p:spPr bwMode="auto">
            <a:xfrm>
              <a:off x="1181" y="2473"/>
              <a:ext cx="130" cy="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6"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7" name="Rectangle 56"/>
            <p:cNvSpPr>
              <a:spLocks noChangeArrowheads="1"/>
            </p:cNvSpPr>
            <p:nvPr/>
          </p:nvSpPr>
          <p:spPr bwMode="auto">
            <a:xfrm>
              <a:off x="870" y="2473"/>
              <a:ext cx="130" cy="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8"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9" name="Rectangle 58"/>
            <p:cNvSpPr>
              <a:spLocks noChangeArrowheads="1"/>
            </p:cNvSpPr>
            <p:nvPr/>
          </p:nvSpPr>
          <p:spPr bwMode="auto">
            <a:xfrm>
              <a:off x="870" y="2577"/>
              <a:ext cx="130" cy="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0"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1" name="Rectangle 60"/>
            <p:cNvSpPr>
              <a:spLocks noChangeArrowheads="1"/>
            </p:cNvSpPr>
            <p:nvPr/>
          </p:nvSpPr>
          <p:spPr bwMode="auto">
            <a:xfrm>
              <a:off x="870" y="2681"/>
              <a:ext cx="130" cy="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2"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3" name="Rectangle 62"/>
            <p:cNvSpPr>
              <a:spLocks noChangeArrowheads="1"/>
            </p:cNvSpPr>
            <p:nvPr/>
          </p:nvSpPr>
          <p:spPr bwMode="auto">
            <a:xfrm>
              <a:off x="870" y="2786"/>
              <a:ext cx="130" cy="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4"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5"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6"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7"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8"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9"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0"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1"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2"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3"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4"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5"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6"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7"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8" name="Rectangle 77"/>
            <p:cNvSpPr>
              <a:spLocks noChangeArrowheads="1"/>
            </p:cNvSpPr>
            <p:nvPr/>
          </p:nvSpPr>
          <p:spPr bwMode="auto">
            <a:xfrm>
              <a:off x="1025" y="2473"/>
              <a:ext cx="130" cy="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9"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0"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1"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2"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3"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4"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5"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6" name="Rectangle 85"/>
            <p:cNvSpPr>
              <a:spLocks noChangeArrowheads="1"/>
            </p:cNvSpPr>
            <p:nvPr/>
          </p:nvSpPr>
          <p:spPr bwMode="auto">
            <a:xfrm>
              <a:off x="870" y="2473"/>
              <a:ext cx="130" cy="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7"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8" name="Rectangle 87"/>
            <p:cNvSpPr>
              <a:spLocks noChangeArrowheads="1"/>
            </p:cNvSpPr>
            <p:nvPr/>
          </p:nvSpPr>
          <p:spPr bwMode="auto">
            <a:xfrm>
              <a:off x="870" y="2577"/>
              <a:ext cx="130" cy="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9"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90" name="Rectangle 89"/>
            <p:cNvSpPr>
              <a:spLocks noChangeArrowheads="1"/>
            </p:cNvSpPr>
            <p:nvPr/>
          </p:nvSpPr>
          <p:spPr bwMode="auto">
            <a:xfrm>
              <a:off x="870" y="2681"/>
              <a:ext cx="130" cy="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91"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92"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93" name="Rectangle 92"/>
            <p:cNvSpPr>
              <a:spLocks noChangeArrowheads="1"/>
            </p:cNvSpPr>
            <p:nvPr/>
          </p:nvSpPr>
          <p:spPr bwMode="auto">
            <a:xfrm>
              <a:off x="1487" y="2092"/>
              <a:ext cx="361" cy="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RESOU</a:t>
              </a:r>
              <a:endParaRPr kumimoji="0" lang="en-US" altLang="en-US" sz="1800"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4" name="Rectangle 93"/>
            <p:cNvSpPr>
              <a:spLocks noChangeArrowheads="1"/>
            </p:cNvSpPr>
            <p:nvPr/>
          </p:nvSpPr>
          <p:spPr bwMode="auto">
            <a:xfrm>
              <a:off x="1838" y="2092"/>
              <a:ext cx="72" cy="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R</a:t>
              </a:r>
              <a:endParaRPr kumimoji="0" lang="en-US" altLang="en-US" sz="1800"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5" name="Rectangle 94"/>
            <p:cNvSpPr>
              <a:spLocks noChangeArrowheads="1"/>
            </p:cNvSpPr>
            <p:nvPr/>
          </p:nvSpPr>
          <p:spPr bwMode="auto">
            <a:xfrm>
              <a:off x="1906" y="2092"/>
              <a:ext cx="243" cy="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CE G</a:t>
              </a:r>
              <a:endParaRPr kumimoji="0" lang="en-US" altLang="en-US" sz="1800"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6" name="Rectangle 95"/>
            <p:cNvSpPr>
              <a:spLocks noChangeArrowheads="1"/>
            </p:cNvSpPr>
            <p:nvPr/>
          </p:nvSpPr>
          <p:spPr bwMode="auto">
            <a:xfrm>
              <a:off x="2142" y="2092"/>
              <a:ext cx="72" cy="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R</a:t>
              </a:r>
              <a:endParaRPr kumimoji="0" lang="en-US" altLang="en-US" sz="1800"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7" name="Rectangle 96"/>
            <p:cNvSpPr>
              <a:spLocks noChangeArrowheads="1"/>
            </p:cNvSpPr>
            <p:nvPr/>
          </p:nvSpPr>
          <p:spPr bwMode="auto">
            <a:xfrm>
              <a:off x="2210" y="2092"/>
              <a:ext cx="235" cy="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OUP</a:t>
              </a:r>
              <a:endParaRPr kumimoji="0" lang="en-US" altLang="en-US" sz="1800"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8"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99"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0"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1"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2"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3"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4"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5"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6"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grpSp>
    </p:spTree>
    <p:extLst>
      <p:ext uri="{BB962C8B-B14F-4D97-AF65-F5344CB8AC3E}">
        <p14:creationId xmlns:p14="http://schemas.microsoft.com/office/powerpoint/2010/main" val="88770858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ubtitle 2"/>
          <p:cNvSpPr>
            <a:spLocks noGrp="1"/>
          </p:cNvSpPr>
          <p:nvPr>
            <p:ph type="body" sz="quarter" idx="10"/>
          </p:nvPr>
        </p:nvSpPr>
        <p:spPr>
          <a:xfrm>
            <a:off x="561583" y="1983049"/>
            <a:ext cx="4669446" cy="1219874"/>
          </a:xfrm>
          <a:prstGeom prst="rect">
            <a:avLst/>
          </a:prstGeom>
        </p:spPr>
        <p:txBody>
          <a:bodyPr>
            <a:noAutofit/>
          </a:bodyPr>
          <a:lstStyle/>
          <a:p>
            <a:pPr marL="0" indent="0">
              <a:buNone/>
            </a:pPr>
            <a:r>
              <a:rPr lang="en-US" sz="2800" dirty="0">
                <a:solidFill>
                  <a:schemeClr val="bg1">
                    <a:lumMod val="50000"/>
                  </a:schemeClr>
                </a:solidFill>
                <a:latin typeface="Segoe UI Light" panose="020B0502040204020203" pitchFamily="34" charset="0"/>
                <a:cs typeface="Segoe UI Light" panose="020B0502040204020203" pitchFamily="34" charset="0"/>
              </a:rPr>
              <a:t>Question: </a:t>
            </a:r>
          </a:p>
          <a:p>
            <a:pPr marL="0" indent="0">
              <a:buNone/>
            </a:pPr>
            <a:r>
              <a:rPr lang="en-US" sz="2000" dirty="0">
                <a:solidFill>
                  <a:schemeClr val="bg1">
                    <a:lumMod val="50000"/>
                  </a:schemeClr>
                </a:solidFill>
                <a:latin typeface="Segoe UI Light" panose="020B0502040204020203" pitchFamily="34" charset="0"/>
                <a:cs typeface="Segoe UI Light" panose="020B0502040204020203" pitchFamily="34" charset="0"/>
              </a:rPr>
              <a:t>Should these resources be in the same group or a different one?</a:t>
            </a:r>
          </a:p>
        </p:txBody>
      </p:sp>
      <p:sp>
        <p:nvSpPr>
          <p:cNvPr id="2" name="Title 1"/>
          <p:cNvSpPr>
            <a:spLocks noGrp="1"/>
          </p:cNvSpPr>
          <p:nvPr>
            <p:ph type="title"/>
          </p:nvPr>
        </p:nvSpPr>
        <p:spPr/>
        <p:txBody>
          <a:bodyPr/>
          <a:lstStyle/>
          <a:p>
            <a:r>
              <a:rPr lang="en-US" sz="5400" dirty="0">
                <a:solidFill>
                  <a:schemeClr val="bg1">
                    <a:lumMod val="50000"/>
                  </a:schemeClr>
                </a:solidFill>
              </a:rPr>
              <a:t>How Azure is Organized</a:t>
            </a:r>
            <a:br>
              <a:rPr lang="en-US" dirty="0"/>
            </a:br>
            <a:r>
              <a:rPr lang="en-US" sz="3200" dirty="0">
                <a:solidFill>
                  <a:srgbClr val="0070C0"/>
                </a:solidFill>
              </a:rPr>
              <a:t>Resource Group Lifecycle</a:t>
            </a:r>
            <a:endParaRPr lang="en-US" sz="2800" dirty="0">
              <a:solidFill>
                <a:srgbClr val="0070C0"/>
              </a:solidFill>
            </a:endParaRPr>
          </a:p>
        </p:txBody>
      </p:sp>
      <p:sp>
        <p:nvSpPr>
          <p:cNvPr id="5" name="Subtitle 2"/>
          <p:cNvSpPr txBox="1">
            <a:spLocks/>
          </p:cNvSpPr>
          <p:nvPr/>
        </p:nvSpPr>
        <p:spPr>
          <a:xfrm>
            <a:off x="561583" y="3585482"/>
            <a:ext cx="4669446" cy="1457478"/>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chemeClr val="bg1">
                    <a:lumMod val="50000"/>
                  </a:schemeClr>
                </a:solidFill>
                <a:effectLst/>
                <a:uLnTx/>
                <a:uFillTx/>
                <a:latin typeface="Segoe UI Light" panose="020B0502040204020203" pitchFamily="34" charset="0"/>
                <a:ea typeface="+mn-ea"/>
                <a:cs typeface="Segoe UI Light" panose="020B0502040204020203" pitchFamily="34" charset="0"/>
              </a:rPr>
              <a:t>Hint: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chemeClr val="bg1">
                    <a:lumMod val="50000"/>
                  </a:schemeClr>
                </a:solidFill>
                <a:effectLst/>
                <a:uLnTx/>
                <a:uFillTx/>
                <a:latin typeface="Segoe UI Light" panose="020B0502040204020203" pitchFamily="34" charset="0"/>
                <a:ea typeface="+mn-ea"/>
                <a:cs typeface="Segoe UI Light" panose="020B0502040204020203" pitchFamily="34" charset="0"/>
              </a:rPr>
              <a:t>Do they have common lifecycle and management?</a:t>
            </a:r>
          </a:p>
        </p:txBody>
      </p:sp>
      <p:sp>
        <p:nvSpPr>
          <p:cNvPr id="6" name="Subtitle 2"/>
          <p:cNvSpPr txBox="1">
            <a:spLocks/>
          </p:cNvSpPr>
          <p:nvPr/>
        </p:nvSpPr>
        <p:spPr>
          <a:xfrm>
            <a:off x="561583" y="5042960"/>
            <a:ext cx="4669446" cy="1457478"/>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chemeClr val="bg1">
                    <a:lumMod val="50000"/>
                  </a:schemeClr>
                </a:solidFill>
                <a:effectLst/>
                <a:uLnTx/>
                <a:uFillTx/>
                <a:latin typeface="Segoe UI Light" panose="020B0502040204020203" pitchFamily="34" charset="0"/>
                <a:ea typeface="+mn-ea"/>
                <a:cs typeface="Segoe UI Light" panose="020B0502040204020203" pitchFamily="34" charset="0"/>
              </a:rPr>
              <a:t>Answer: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chemeClr val="bg1">
                    <a:lumMod val="50000"/>
                  </a:schemeClr>
                </a:solidFill>
                <a:effectLst/>
                <a:uLnTx/>
                <a:uFillTx/>
                <a:latin typeface="Segoe UI Light" panose="020B0502040204020203" pitchFamily="34" charset="0"/>
                <a:ea typeface="+mn-ea"/>
                <a:cs typeface="Segoe UI Light" panose="020B0502040204020203" pitchFamily="34" charset="0"/>
              </a:rPr>
              <a:t>Up to you.</a:t>
            </a:r>
          </a:p>
        </p:txBody>
      </p:sp>
      <p:pic>
        <p:nvPicPr>
          <p:cNvPr id="244" name="Picture 24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59213" y="1535317"/>
            <a:ext cx="5891370" cy="4965121"/>
          </a:xfrm>
          <a:prstGeom prst="rect">
            <a:avLst/>
          </a:prstGeom>
        </p:spPr>
      </p:pic>
    </p:spTree>
    <p:extLst>
      <p:ext uri="{BB962C8B-B14F-4D97-AF65-F5344CB8AC3E}">
        <p14:creationId xmlns:p14="http://schemas.microsoft.com/office/powerpoint/2010/main" val="861962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561583" y="210911"/>
            <a:ext cx="11078251" cy="1325375"/>
          </a:xfrm>
          <a:prstGeom prst="rect">
            <a:avLst/>
          </a:prstGeom>
        </p:spPr>
        <p:txBody>
          <a:bodyPr vert="horz" lIns="91427" tIns="45713" rIns="91427" bIns="45713" rtlCol="0" anchor="ctr">
            <a:normAutofit/>
          </a:bodyPr>
          <a:lst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399" b="0" i="0" u="none" strike="noStrike" kern="1200" cap="none" spc="0" normalizeH="0" baseline="0" noProof="0" dirty="0">
                <a:ln>
                  <a:noFill/>
                </a:ln>
                <a:solidFill>
                  <a:schemeClr val="bg1">
                    <a:lumMod val="50000"/>
                  </a:schemeClr>
                </a:solidFill>
                <a:effectLst/>
                <a:uLnTx/>
                <a:uFillTx/>
                <a:latin typeface="Segoe UI Light"/>
                <a:ea typeface="+mj-ea"/>
                <a:cs typeface="+mj-cs"/>
              </a:rPr>
              <a:t>How Azure is Organized</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070C0"/>
                </a:solidFill>
                <a:effectLst/>
                <a:uLnTx/>
                <a:uFillTx/>
                <a:latin typeface="Segoe UI Light"/>
                <a:ea typeface="+mj-ea"/>
                <a:cs typeface="+mj-cs"/>
              </a:rPr>
              <a:t>Organizational concepts</a:t>
            </a:r>
          </a:p>
        </p:txBody>
      </p:sp>
      <p:sp>
        <p:nvSpPr>
          <p:cNvPr id="6" name="Content Placeholder 2"/>
          <p:cNvSpPr txBox="1">
            <a:spLocks/>
          </p:cNvSpPr>
          <p:nvPr/>
        </p:nvSpPr>
        <p:spPr>
          <a:xfrm>
            <a:off x="561583" y="1943325"/>
            <a:ext cx="5006493" cy="401927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ctr" latinLnBrk="0" hangingPunct="1">
              <a:lnSpc>
                <a:spcPct val="100000"/>
              </a:lnSpc>
              <a:spcBef>
                <a:spcPts val="1000"/>
              </a:spcBef>
              <a:spcAft>
                <a:spcPts val="0"/>
              </a:spcAft>
              <a:buClrTx/>
              <a:buSzTx/>
              <a:buFont typeface="Arial" panose="020B0604020202020204" pitchFamily="34" charset="0"/>
              <a:buNone/>
              <a:tabLst/>
              <a:defRPr/>
            </a:pPr>
            <a:r>
              <a:rPr kumimoji="0" lang="en-US" sz="3529" i="0" u="none" strike="noStrike" kern="1200" cap="none" spc="0" normalizeH="0" baseline="0" noProof="0" dirty="0">
                <a:ln>
                  <a:noFill/>
                </a:ln>
                <a:solidFill>
                  <a:srgbClr val="7030A0"/>
                </a:solidFill>
                <a:effectLst/>
                <a:uLnTx/>
                <a:uFillTx/>
                <a:latin typeface="Segoe UI" panose="020B0502040204020203" pitchFamily="34" charset="0"/>
                <a:ea typeface="Segoe UI" panose="020B0502040204020203" pitchFamily="34" charset="0"/>
                <a:cs typeface="Segoe UI" panose="020B0502040204020203" pitchFamily="34" charset="0"/>
              </a:rPr>
              <a:t>Resource groups</a:t>
            </a:r>
          </a:p>
          <a:p>
            <a:pPr marL="228600" marR="0" lvl="0" indent="-228600" algn="l" defTabSz="914400" rtl="0" eaLnBrk="1" fontAlgn="ctr" latinLnBrk="0" hangingPunct="1">
              <a:lnSpc>
                <a:spcPct val="100000"/>
              </a:lnSpc>
              <a:spcBef>
                <a:spcPts val="1000"/>
              </a:spcBef>
              <a:spcAft>
                <a:spcPts val="0"/>
              </a:spcAft>
              <a:buClrTx/>
              <a:buSzTx/>
              <a:buFont typeface="Arial" panose="020B0604020202020204" pitchFamily="34" charset="0"/>
              <a:buChar char="•"/>
              <a:tabLst/>
              <a:defRPr/>
            </a:pPr>
            <a:endParaRPr kumimoji="0" lang="en-US" sz="1961" b="1" i="0" u="none" strike="noStrike" kern="1200" cap="none" spc="0" normalizeH="0" baseline="0" noProof="0" dirty="0">
              <a:ln>
                <a:noFill/>
              </a:ln>
              <a:solidFill>
                <a:schemeClr val="bg1">
                  <a:lumMod val="50000"/>
                </a:schemeClr>
              </a:solidFill>
              <a:effectLst/>
              <a:uLnTx/>
              <a:uFillTx/>
              <a:latin typeface="Segoe UI Semilight"/>
              <a:ea typeface="Segoe UI" pitchFamily="34" charset="0"/>
              <a:cs typeface="Segoe UI" pitchFamily="34" charset="0"/>
            </a:endParaRPr>
          </a:p>
          <a:p>
            <a:pPr marL="228600" marR="0" lvl="0" indent="-228600" algn="l" defTabSz="914400" rtl="0" eaLnBrk="1" fontAlgn="ctr" latinLnBrk="0" hangingPunct="1">
              <a:lnSpc>
                <a:spcPct val="100000"/>
              </a:lnSpc>
              <a:spcBef>
                <a:spcPts val="1000"/>
              </a:spcBef>
              <a:spcAft>
                <a:spcPts val="0"/>
              </a:spcAft>
              <a:buClrTx/>
              <a:buSzTx/>
              <a:buFont typeface="Arial" panose="020B0604020202020204" pitchFamily="34" charset="0"/>
              <a:buChar char="•"/>
              <a:tabLst/>
              <a:defRPr/>
            </a:pPr>
            <a:r>
              <a:rPr kumimoji="0" lang="en-US" sz="2745" b="0" i="0" u="none" strike="noStrike" kern="1200" cap="none" spc="0" normalizeH="0" baseline="0" noProof="0" dirty="0">
                <a:ln>
                  <a:noFill/>
                </a:ln>
                <a:solidFill>
                  <a:schemeClr val="bg1">
                    <a:lumMod val="50000"/>
                  </a:schemeClr>
                </a:solidFill>
                <a:effectLst/>
                <a:uLnTx/>
                <a:uFillTx/>
                <a:latin typeface="Segoe UI Light"/>
                <a:ea typeface="Segoe UI" pitchFamily="34" charset="0"/>
                <a:cs typeface="Segoe UI" pitchFamily="34" charset="0"/>
              </a:rPr>
              <a:t>Tightly coupled to a container of resources </a:t>
            </a:r>
          </a:p>
          <a:p>
            <a:pPr marL="228600" marR="0" lvl="0" indent="-228600" algn="l" defTabSz="914400" rtl="0" eaLnBrk="1" fontAlgn="ctr" latinLnBrk="0" hangingPunct="1">
              <a:lnSpc>
                <a:spcPct val="100000"/>
              </a:lnSpc>
              <a:spcBef>
                <a:spcPts val="1000"/>
              </a:spcBef>
              <a:spcAft>
                <a:spcPts val="0"/>
              </a:spcAft>
              <a:buClrTx/>
              <a:buSzTx/>
              <a:buFont typeface="Arial" panose="020B0604020202020204" pitchFamily="34" charset="0"/>
              <a:buChar char="•"/>
              <a:tabLst/>
              <a:defRPr/>
            </a:pPr>
            <a:r>
              <a:rPr kumimoji="0" lang="en-US" sz="2745" b="0" i="0" u="none" strike="noStrike" kern="1200" cap="none" spc="0" normalizeH="0" baseline="0" noProof="0" dirty="0">
                <a:ln>
                  <a:noFill/>
                </a:ln>
                <a:solidFill>
                  <a:schemeClr val="bg1">
                    <a:lumMod val="50000"/>
                  </a:schemeClr>
                </a:solidFill>
                <a:effectLst/>
                <a:uLnTx/>
                <a:uFillTx/>
                <a:latin typeface="Segoe UI Light"/>
                <a:ea typeface="Segoe UI" pitchFamily="34" charset="0"/>
                <a:cs typeface="Segoe UI" pitchFamily="34" charset="0"/>
              </a:rPr>
              <a:t>Follows RBAC rules</a:t>
            </a:r>
          </a:p>
          <a:p>
            <a:pPr marL="228600" marR="0" lvl="0" indent="-228600" algn="l" defTabSz="914400" rtl="0" eaLnBrk="1" fontAlgn="ctr" latinLnBrk="0" hangingPunct="1">
              <a:lnSpc>
                <a:spcPct val="100000"/>
              </a:lnSpc>
              <a:spcBef>
                <a:spcPts val="1000"/>
              </a:spcBef>
              <a:spcAft>
                <a:spcPts val="0"/>
              </a:spcAft>
              <a:buClrTx/>
              <a:buSzTx/>
              <a:buFont typeface="Arial" panose="020B0604020202020204" pitchFamily="34" charset="0"/>
              <a:buChar char="•"/>
              <a:tabLst/>
              <a:defRPr/>
            </a:pPr>
            <a:r>
              <a:rPr kumimoji="0" lang="en-US" sz="2745" b="0" i="0" u="none" strike="noStrike" kern="1200" cap="none" spc="0" normalizeH="0" baseline="0" noProof="0" dirty="0">
                <a:ln>
                  <a:noFill/>
                </a:ln>
                <a:solidFill>
                  <a:schemeClr val="bg1">
                    <a:lumMod val="50000"/>
                  </a:schemeClr>
                </a:solidFill>
                <a:effectLst/>
                <a:uLnTx/>
                <a:uFillTx/>
                <a:latin typeface="Segoe UI Light"/>
                <a:ea typeface="Segoe UI" pitchFamily="34" charset="0"/>
                <a:cs typeface="Segoe UI" pitchFamily="34" charset="0"/>
              </a:rPr>
              <a:t>1 resource group at a time</a:t>
            </a:r>
          </a:p>
          <a:p>
            <a:pPr marL="448193" marR="0" lvl="1" indent="0" algn="l" defTabSz="914400" rtl="0" eaLnBrk="1" fontAlgn="ctr" latinLnBrk="0" hangingPunct="1">
              <a:lnSpc>
                <a:spcPct val="100000"/>
              </a:lnSpc>
              <a:spcBef>
                <a:spcPts val="500"/>
              </a:spcBef>
              <a:spcAft>
                <a:spcPts val="0"/>
              </a:spcAft>
              <a:buClrTx/>
              <a:buSzTx/>
              <a:buFont typeface="Arial" panose="020B0604020202020204" pitchFamily="34" charset="0"/>
              <a:buNone/>
              <a:tabLst/>
              <a:defRPr/>
            </a:pPr>
            <a:endParaRPr kumimoji="0" lang="en-US" sz="1961"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7" name="Content Placeholder 2"/>
          <p:cNvSpPr txBox="1">
            <a:spLocks/>
          </p:cNvSpPr>
          <p:nvPr/>
        </p:nvSpPr>
        <p:spPr>
          <a:xfrm>
            <a:off x="6278935" y="1902804"/>
            <a:ext cx="5241935" cy="4060846"/>
          </a:xfrm>
          <a:prstGeom prst="rect">
            <a:avLst/>
          </a:prstGeom>
        </p:spPr>
        <p:txBody>
          <a:bodyPr vert="horz" lIns="182854" tIns="146284" rIns="182854" bIns="146284" rtlCol="0">
            <a:noAutofit/>
          </a:bodyPr>
          <a:lstStyle>
            <a:lvl1pPr marL="0" indent="0" algn="l" defTabSz="896157" rtl="0" eaLnBrk="1" latinLnBrk="0" hangingPunct="1">
              <a:spcBef>
                <a:spcPct val="20000"/>
              </a:spcBef>
              <a:buFont typeface="Arial" pitchFamily="34" charset="0"/>
              <a:buNone/>
              <a:defRPr sz="3529" kern="1200">
                <a:solidFill>
                  <a:schemeClr val="bg1"/>
                </a:solidFill>
                <a:latin typeface="+mj-lt"/>
                <a:ea typeface="+mn-ea"/>
                <a:cs typeface="+mn-cs"/>
              </a:defRPr>
            </a:lvl1pPr>
            <a:lvl2pPr marL="0" indent="0" algn="l" defTabSz="896157" rtl="0" eaLnBrk="1" latinLnBrk="0" hangingPunct="1">
              <a:spcBef>
                <a:spcPct val="20000"/>
              </a:spcBef>
              <a:buFont typeface="Arial" pitchFamily="34" charset="0"/>
              <a:buNone/>
              <a:defRPr sz="2745" kern="1200">
                <a:solidFill>
                  <a:schemeClr val="bg1"/>
                </a:solidFill>
                <a:latin typeface="+mn-lt"/>
                <a:ea typeface="+mn-ea"/>
                <a:cs typeface="+mn-cs"/>
              </a:defRPr>
            </a:lvl2pPr>
            <a:lvl3pPr marL="448077" indent="-224039" algn="l" defTabSz="896157" rtl="0" eaLnBrk="1" latinLnBrk="0" hangingPunct="1">
              <a:spcBef>
                <a:spcPct val="20000"/>
              </a:spcBef>
              <a:buFont typeface="Arial" pitchFamily="34" charset="0"/>
              <a:buChar char="•"/>
              <a:defRPr sz="2353" kern="1200">
                <a:solidFill>
                  <a:schemeClr val="bg1"/>
                </a:solidFill>
                <a:latin typeface="+mn-lt"/>
                <a:ea typeface="+mn-ea"/>
                <a:cs typeface="+mn-cs"/>
              </a:defRPr>
            </a:lvl3pPr>
            <a:lvl4pPr marL="725016" indent="-276938" algn="l" defTabSz="896157" rtl="0" eaLnBrk="1" latinLnBrk="0" hangingPunct="1">
              <a:spcBef>
                <a:spcPct val="20000"/>
              </a:spcBef>
              <a:buFont typeface="Arial" pitchFamily="34" charset="0"/>
              <a:buChar char="–"/>
              <a:defRPr sz="1961" kern="1200">
                <a:solidFill>
                  <a:schemeClr val="bg1"/>
                </a:solidFill>
                <a:latin typeface="+mn-lt"/>
                <a:ea typeface="+mn-ea"/>
                <a:cs typeface="+mn-cs"/>
              </a:defRPr>
            </a:lvl4pPr>
            <a:lvl5pPr marL="1012845" indent="-287828" algn="l" defTabSz="896157" rtl="0" eaLnBrk="1" latinLnBrk="0" hangingPunct="1">
              <a:spcBef>
                <a:spcPct val="20000"/>
              </a:spcBef>
              <a:buFont typeface="Arial" pitchFamily="34" charset="0"/>
              <a:buChar char="»"/>
              <a:defRPr sz="1765" kern="1200">
                <a:solidFill>
                  <a:schemeClr val="bg1"/>
                </a:solidFill>
                <a:latin typeface="+mn-lt"/>
                <a:ea typeface="+mn-ea"/>
                <a:cs typeface="+mn-cs"/>
              </a:defRPr>
            </a:lvl5pPr>
            <a:lvl6pPr marL="2464431"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2509"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0588"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8665"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896157" rtl="0" eaLnBrk="1" fontAlgn="ctr" latinLnBrk="0" hangingPunct="1">
              <a:lnSpc>
                <a:spcPct val="100000"/>
              </a:lnSpc>
              <a:spcBef>
                <a:spcPct val="20000"/>
              </a:spcBef>
              <a:spcAft>
                <a:spcPts val="0"/>
              </a:spcAft>
              <a:buClrTx/>
              <a:buSzTx/>
              <a:buFont typeface="Arial" pitchFamily="34" charset="0"/>
              <a:buNone/>
              <a:tabLst/>
              <a:defRPr/>
            </a:pPr>
            <a:r>
              <a:rPr kumimoji="0" lang="en-US" sz="3529" b="0" i="0" u="none" strike="noStrike" kern="1200" cap="none" spc="0" normalizeH="0" baseline="0" noProof="0" dirty="0">
                <a:ln>
                  <a:noFill/>
                </a:ln>
                <a:solidFill>
                  <a:srgbClr val="7030A0"/>
                </a:solidFill>
                <a:effectLst/>
                <a:uLnTx/>
                <a:uFillTx/>
                <a:latin typeface="Segoe UI" panose="020B0502040204020203" pitchFamily="34" charset="0"/>
                <a:ea typeface="Segoe UI" panose="020B0502040204020203" pitchFamily="34" charset="0"/>
                <a:cs typeface="Segoe UI" panose="020B0502040204020203" pitchFamily="34" charset="0"/>
              </a:rPr>
              <a:t>Tags</a:t>
            </a:r>
            <a:endParaRPr kumimoji="0" lang="en-US" sz="2800" b="0" i="0" u="none" strike="noStrike" kern="1200" cap="none" spc="0" normalizeH="0" baseline="0" noProof="0" dirty="0">
              <a:ln>
                <a:noFill/>
              </a:ln>
              <a:solidFill>
                <a:srgbClr val="7030A0"/>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336145" marR="0" lvl="1" indent="-336145" algn="l" defTabSz="896157" rtl="0" eaLnBrk="1" fontAlgn="auto" latinLnBrk="0" hangingPunct="1">
              <a:lnSpc>
                <a:spcPct val="100000"/>
              </a:lnSpc>
              <a:spcBef>
                <a:spcPct val="20000"/>
              </a:spcBef>
              <a:spcAft>
                <a:spcPts val="0"/>
              </a:spcAft>
              <a:buClrTx/>
              <a:buSzTx/>
              <a:buFont typeface="Arial" pitchFamily="34" charset="0"/>
              <a:buChar char="•"/>
              <a:tabLst/>
              <a:defRPr/>
            </a:pPr>
            <a:endParaRPr kumimoji="0" lang="en-US" sz="1961" b="0" i="0" u="none" strike="noStrike" kern="1200" cap="none" spc="0" normalizeH="0" baseline="0" noProof="0" dirty="0">
              <a:ln>
                <a:noFill/>
              </a:ln>
              <a:solidFill>
                <a:schemeClr val="bg1">
                  <a:lumMod val="50000"/>
                </a:schemeClr>
              </a:solidFill>
              <a:effectLst/>
              <a:uLnTx/>
              <a:uFillTx/>
              <a:latin typeface="Segoe UI Semilight"/>
              <a:ea typeface="Segoe UI" pitchFamily="34" charset="0"/>
              <a:cs typeface="Segoe UI" pitchFamily="34" charset="0"/>
            </a:endParaRPr>
          </a:p>
          <a:p>
            <a:pPr marL="224097" marR="0" lvl="1" indent="-224097" algn="l" defTabSz="896386" rtl="0" eaLnBrk="1" fontAlgn="ctr" latinLnBrk="0" hangingPunct="1">
              <a:lnSpc>
                <a:spcPct val="100000"/>
              </a:lnSpc>
              <a:spcBef>
                <a:spcPts val="980"/>
              </a:spcBef>
              <a:spcAft>
                <a:spcPts val="0"/>
              </a:spcAft>
              <a:buClrTx/>
              <a:buSzTx/>
              <a:buFont typeface="Arial" pitchFamily="34" charset="0"/>
              <a:buChar char="•"/>
              <a:tabLst/>
              <a:defRPr/>
            </a:pPr>
            <a:r>
              <a:rPr kumimoji="0" lang="en-US" sz="2745" b="0" i="0" u="none" strike="noStrike" kern="1200" cap="none" spc="0" normalizeH="0" baseline="0" noProof="0" dirty="0">
                <a:ln>
                  <a:noFill/>
                </a:ln>
                <a:solidFill>
                  <a:schemeClr val="bg1">
                    <a:lumMod val="50000"/>
                  </a:schemeClr>
                </a:solidFill>
                <a:effectLst/>
                <a:uLnTx/>
                <a:uFillTx/>
                <a:latin typeface="Segoe UI Light"/>
                <a:ea typeface="Segoe UI" pitchFamily="34" charset="0"/>
                <a:cs typeface="Segoe UI" pitchFamily="34" charset="0"/>
              </a:rPr>
              <a:t>Loosely coupled user or system defined categorization </a:t>
            </a:r>
          </a:p>
          <a:p>
            <a:pPr marL="224097" marR="0" lvl="1" indent="-224097" algn="l" defTabSz="896386" rtl="0" eaLnBrk="1" fontAlgn="ctr" latinLnBrk="0" hangingPunct="1">
              <a:lnSpc>
                <a:spcPct val="100000"/>
              </a:lnSpc>
              <a:spcBef>
                <a:spcPts val="980"/>
              </a:spcBef>
              <a:spcAft>
                <a:spcPts val="0"/>
              </a:spcAft>
              <a:buClrTx/>
              <a:buSzTx/>
              <a:buFont typeface="Arial" pitchFamily="34" charset="0"/>
              <a:buChar char="•"/>
              <a:tabLst/>
              <a:defRPr/>
            </a:pPr>
            <a:r>
              <a:rPr kumimoji="0" lang="en-US" sz="2745" b="0" i="0" u="none" strike="noStrike" kern="1200" cap="none" spc="0" normalizeH="0" baseline="0" noProof="0" dirty="0">
                <a:ln>
                  <a:noFill/>
                </a:ln>
                <a:solidFill>
                  <a:schemeClr val="bg1">
                    <a:lumMod val="50000"/>
                  </a:schemeClr>
                </a:solidFill>
                <a:effectLst/>
                <a:uLnTx/>
                <a:uFillTx/>
                <a:latin typeface="Segoe UI Light"/>
                <a:ea typeface="Segoe UI" pitchFamily="34" charset="0"/>
                <a:cs typeface="Segoe UI" pitchFamily="34" charset="0"/>
              </a:rPr>
              <a:t>Arbitrary boundaries</a:t>
            </a:r>
          </a:p>
          <a:p>
            <a:pPr marL="224097" marR="0" lvl="1" indent="-224097" algn="l" defTabSz="896386" rtl="0" eaLnBrk="1" fontAlgn="ctr" latinLnBrk="0" hangingPunct="1">
              <a:lnSpc>
                <a:spcPct val="100000"/>
              </a:lnSpc>
              <a:spcBef>
                <a:spcPts val="980"/>
              </a:spcBef>
              <a:spcAft>
                <a:spcPts val="0"/>
              </a:spcAft>
              <a:buClrTx/>
              <a:buSzTx/>
              <a:buFont typeface="Arial" pitchFamily="34" charset="0"/>
              <a:buChar char="•"/>
              <a:tabLst/>
              <a:defRPr/>
            </a:pPr>
            <a:r>
              <a:rPr kumimoji="0" lang="en-US" sz="2745" b="0" i="0" u="none" strike="noStrike" kern="1200" cap="none" spc="0" normalizeH="0" baseline="0" noProof="0" dirty="0">
                <a:ln>
                  <a:noFill/>
                </a:ln>
                <a:solidFill>
                  <a:schemeClr val="bg1">
                    <a:lumMod val="50000"/>
                  </a:schemeClr>
                </a:solidFill>
                <a:effectLst/>
                <a:uLnTx/>
                <a:uFillTx/>
                <a:latin typeface="Segoe UI Light"/>
                <a:ea typeface="Segoe UI" pitchFamily="34" charset="0"/>
                <a:cs typeface="Segoe UI" pitchFamily="34" charset="0"/>
              </a:rPr>
              <a:t>15 tags to use as needed</a:t>
            </a:r>
          </a:p>
          <a:p>
            <a:pPr marL="0" marR="0" lvl="1" indent="0" algn="l" defTabSz="896157" rtl="0" eaLnBrk="1" fontAlgn="auto" latinLnBrk="0" hangingPunct="1">
              <a:lnSpc>
                <a:spcPct val="100000"/>
              </a:lnSpc>
              <a:spcBef>
                <a:spcPct val="20000"/>
              </a:spcBef>
              <a:spcAft>
                <a:spcPts val="0"/>
              </a:spcAft>
              <a:buClrTx/>
              <a:buSzTx/>
              <a:buFont typeface="Arial" pitchFamily="34" charset="0"/>
              <a:buNone/>
              <a:tabLst/>
              <a:defRPr/>
            </a:pPr>
            <a:endParaRPr kumimoji="0" lang="en-US" sz="2745" b="0" i="0" u="none" strike="noStrike" kern="1200" cap="none" spc="0" normalizeH="0" baseline="0" noProof="0" dirty="0">
              <a:ln>
                <a:noFill/>
              </a:ln>
              <a:solidFill>
                <a:schemeClr val="bg1">
                  <a:lumMod val="50000"/>
                </a:schemeClr>
              </a:solidFill>
              <a:effectLst/>
              <a:uLnTx/>
              <a:uFillTx/>
              <a:latin typeface="Segoe UI Light"/>
              <a:ea typeface="Segoe UI" pitchFamily="34" charset="0"/>
              <a:cs typeface="Segoe UI" pitchFamily="34" charset="0"/>
            </a:endParaRPr>
          </a:p>
        </p:txBody>
      </p:sp>
      <p:sp>
        <p:nvSpPr>
          <p:cNvPr id="8" name="Content Placeholder 2"/>
          <p:cNvSpPr txBox="1">
            <a:spLocks/>
          </p:cNvSpPr>
          <p:nvPr/>
        </p:nvSpPr>
        <p:spPr>
          <a:xfrm>
            <a:off x="270066" y="5371254"/>
            <a:ext cx="11651870" cy="2417800"/>
          </a:xfrm>
          <a:prstGeom prst="rect">
            <a:avLst/>
          </a:prstGeom>
        </p:spPr>
        <p:txBody>
          <a:bodyPr vert="horz" lIns="182854" tIns="146284" rIns="182854" bIns="146284" rtlCol="0">
            <a:noAutofit/>
          </a:bodyPr>
          <a:lstStyle>
            <a:lvl1pPr marL="0" indent="0" algn="l" defTabSz="896157" rtl="0" eaLnBrk="1" latinLnBrk="0" hangingPunct="1">
              <a:spcBef>
                <a:spcPct val="20000"/>
              </a:spcBef>
              <a:buFont typeface="Arial" pitchFamily="34" charset="0"/>
              <a:buNone/>
              <a:defRPr sz="3529" kern="1200">
                <a:solidFill>
                  <a:schemeClr val="bg1"/>
                </a:solidFill>
                <a:latin typeface="+mj-lt"/>
                <a:ea typeface="+mn-ea"/>
                <a:cs typeface="+mn-cs"/>
              </a:defRPr>
            </a:lvl1pPr>
            <a:lvl2pPr marL="0" indent="0" algn="l" defTabSz="896157" rtl="0" eaLnBrk="1" latinLnBrk="0" hangingPunct="1">
              <a:spcBef>
                <a:spcPct val="20000"/>
              </a:spcBef>
              <a:buFont typeface="Arial" pitchFamily="34" charset="0"/>
              <a:buNone/>
              <a:defRPr sz="2745" kern="1200">
                <a:solidFill>
                  <a:schemeClr val="bg1"/>
                </a:solidFill>
                <a:latin typeface="+mn-lt"/>
                <a:ea typeface="+mn-ea"/>
                <a:cs typeface="+mn-cs"/>
              </a:defRPr>
            </a:lvl2pPr>
            <a:lvl3pPr marL="448077" indent="-224039" algn="l" defTabSz="896157" rtl="0" eaLnBrk="1" latinLnBrk="0" hangingPunct="1">
              <a:spcBef>
                <a:spcPct val="20000"/>
              </a:spcBef>
              <a:buFont typeface="Arial" pitchFamily="34" charset="0"/>
              <a:buChar char="•"/>
              <a:defRPr sz="2353" kern="1200">
                <a:solidFill>
                  <a:schemeClr val="bg1"/>
                </a:solidFill>
                <a:latin typeface="+mn-lt"/>
                <a:ea typeface="+mn-ea"/>
                <a:cs typeface="+mn-cs"/>
              </a:defRPr>
            </a:lvl3pPr>
            <a:lvl4pPr marL="725016" indent="-276938" algn="l" defTabSz="896157" rtl="0" eaLnBrk="1" latinLnBrk="0" hangingPunct="1">
              <a:spcBef>
                <a:spcPct val="20000"/>
              </a:spcBef>
              <a:buFont typeface="Arial" pitchFamily="34" charset="0"/>
              <a:buChar char="–"/>
              <a:defRPr sz="1961" kern="1200">
                <a:solidFill>
                  <a:schemeClr val="bg1"/>
                </a:solidFill>
                <a:latin typeface="+mn-lt"/>
                <a:ea typeface="+mn-ea"/>
                <a:cs typeface="+mn-cs"/>
              </a:defRPr>
            </a:lvl4pPr>
            <a:lvl5pPr marL="1012845" indent="-287828" algn="l" defTabSz="896157" rtl="0" eaLnBrk="1" latinLnBrk="0" hangingPunct="1">
              <a:spcBef>
                <a:spcPct val="20000"/>
              </a:spcBef>
              <a:buFont typeface="Arial" pitchFamily="34" charset="0"/>
              <a:buChar char="»"/>
              <a:defRPr sz="1765" kern="1200">
                <a:solidFill>
                  <a:schemeClr val="bg1"/>
                </a:solidFill>
                <a:latin typeface="+mn-lt"/>
                <a:ea typeface="+mn-ea"/>
                <a:cs typeface="+mn-cs"/>
              </a:defRPr>
            </a:lvl5pPr>
            <a:lvl6pPr marL="2464431"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2509"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0588"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8665"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896157" rtl="0" eaLnBrk="1" fontAlgn="auto" latinLnBrk="0" hangingPunct="1">
              <a:lnSpc>
                <a:spcPct val="100000"/>
              </a:lnSpc>
              <a:spcBef>
                <a:spcPct val="20000"/>
              </a:spcBef>
              <a:spcAft>
                <a:spcPts val="0"/>
              </a:spcAft>
              <a:buClrTx/>
              <a:buSzTx/>
              <a:buFont typeface="Arial" pitchFamily="34" charset="0"/>
              <a:buNone/>
              <a:tabLst/>
              <a:defRPr/>
            </a:pPr>
            <a:r>
              <a:rPr kumimoji="0" lang="en-US" sz="2745" b="0" i="0" u="none" strike="noStrike" kern="1200" cap="none" spc="0" normalizeH="0" baseline="0" noProof="0" dirty="0">
                <a:ln>
                  <a:noFill/>
                </a:ln>
                <a:solidFill>
                  <a:schemeClr val="bg1">
                    <a:lumMod val="50000"/>
                  </a:schemeClr>
                </a:solidFill>
                <a:effectLst/>
                <a:uLnTx/>
                <a:uFillTx/>
                <a:latin typeface="Segoe UI" pitchFamily="34" charset="0"/>
                <a:ea typeface="Segoe UI" pitchFamily="34" charset="0"/>
                <a:cs typeface="Segoe UI" pitchFamily="34" charset="0"/>
              </a:rPr>
              <a:t>Resource groups and tags are the building blocks from which users define </a:t>
            </a:r>
            <a:r>
              <a:rPr kumimoji="0" lang="en-US" sz="2745" b="1" i="0" u="none" strike="noStrike" kern="1200" cap="none" spc="0" normalizeH="0" baseline="0" noProof="0" dirty="0">
                <a:ln>
                  <a:noFill/>
                </a:ln>
                <a:solidFill>
                  <a:srgbClr val="7030A0"/>
                </a:solidFill>
                <a:effectLst/>
                <a:uLnTx/>
                <a:uFillTx/>
                <a:latin typeface="Segoe UI" pitchFamily="34" charset="0"/>
                <a:ea typeface="Segoe UI" pitchFamily="34" charset="0"/>
                <a:cs typeface="Segoe UI" pitchFamily="34" charset="0"/>
              </a:rPr>
              <a:t>applications</a:t>
            </a:r>
            <a:r>
              <a:rPr kumimoji="0" lang="en-US" sz="2745" b="0" i="0" u="none" strike="noStrike" kern="1200" cap="none" spc="0" normalizeH="0" baseline="0" noProof="0" dirty="0">
                <a:ln>
                  <a:noFill/>
                </a:ln>
                <a:solidFill>
                  <a:schemeClr val="bg1">
                    <a:lumMod val="50000"/>
                  </a:schemeClr>
                </a:solidFill>
                <a:effectLst/>
                <a:uLnTx/>
                <a:uFillTx/>
                <a:latin typeface="Segoe UI" pitchFamily="34" charset="0"/>
                <a:ea typeface="Segoe UI" pitchFamily="34" charset="0"/>
                <a:cs typeface="Segoe UI" pitchFamily="34" charset="0"/>
              </a:rPr>
              <a:t>. </a:t>
            </a:r>
            <a:endParaRPr kumimoji="0" lang="en-US" sz="2745" b="1" i="0" u="none" strike="noStrike" kern="1200" cap="none" spc="0" normalizeH="0" baseline="0" noProof="0" dirty="0">
              <a:ln>
                <a:noFill/>
              </a:ln>
              <a:solidFill>
                <a:schemeClr val="bg1">
                  <a:lumMod val="50000"/>
                </a:schemeClr>
              </a:solidFill>
              <a:effectLst/>
              <a:uLnTx/>
              <a:uFillTx/>
              <a:latin typeface="Segoe UI" pitchFamily="34" charset="0"/>
              <a:ea typeface="Segoe UI" pitchFamily="34" charset="0"/>
              <a:cs typeface="Segoe UI" pitchFamily="34" charset="0"/>
            </a:endParaRPr>
          </a:p>
        </p:txBody>
      </p:sp>
      <p:cxnSp>
        <p:nvCxnSpPr>
          <p:cNvPr id="3" name="Straight Connector 2"/>
          <p:cNvCxnSpPr/>
          <p:nvPr/>
        </p:nvCxnSpPr>
        <p:spPr>
          <a:xfrm>
            <a:off x="657973" y="2765007"/>
            <a:ext cx="47873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461030" y="2765007"/>
            <a:ext cx="48357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62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descr="A sign in the dark&#10;&#10;Description automatically generated">
            <a:extLst>
              <a:ext uri="{FF2B5EF4-FFF2-40B4-BE49-F238E27FC236}">
                <a16:creationId xmlns:a16="http://schemas.microsoft.com/office/drawing/2014/main" id="{BE6589E2-4BBA-2F44-91F9-E56FD50BED98}"/>
              </a:ext>
            </a:extLst>
          </p:cNvPr>
          <p:cNvPicPr>
            <a:picLocks noChangeAspect="1"/>
          </p:cNvPicPr>
          <p:nvPr/>
        </p:nvPicPr>
        <p:blipFill rotWithShape="1">
          <a:blip r:embed="rId3">
            <a:extLst>
              <a:ext uri="{28A0092B-C50C-407E-A947-70E740481C1C}">
                <a14:useLocalDpi xmlns:a14="http://schemas.microsoft.com/office/drawing/2010/main" val="0"/>
              </a:ext>
            </a:extLst>
          </a:blip>
          <a:srcRect t="23475" b="24380"/>
          <a:stretch/>
        </p:blipFill>
        <p:spPr>
          <a:xfrm>
            <a:off x="2492037" y="259976"/>
            <a:ext cx="7123481" cy="1748118"/>
          </a:xfrm>
          <a:prstGeom prst="rect">
            <a:avLst/>
          </a:prstGeom>
        </p:spPr>
      </p:pic>
      <p:sp>
        <p:nvSpPr>
          <p:cNvPr id="3" name="Content Placeholder 2">
            <a:extLst>
              <a:ext uri="{FF2B5EF4-FFF2-40B4-BE49-F238E27FC236}">
                <a16:creationId xmlns:a16="http://schemas.microsoft.com/office/drawing/2014/main" id="{65EF49C9-ADEF-4199-87BD-25B691F4E4AF}"/>
              </a:ext>
            </a:extLst>
          </p:cNvPr>
          <p:cNvSpPr>
            <a:spLocks noGrp="1"/>
          </p:cNvSpPr>
          <p:nvPr>
            <p:ph idx="1"/>
          </p:nvPr>
        </p:nvSpPr>
        <p:spPr>
          <a:xfrm>
            <a:off x="845671" y="2107614"/>
            <a:ext cx="10515600" cy="612478"/>
          </a:xfrm>
        </p:spPr>
        <p:txBody>
          <a:bodyPr>
            <a:normAutofit fontScale="25000" lnSpcReduction="20000"/>
          </a:bodyPr>
          <a:lstStyle/>
          <a:p>
            <a:pPr marL="0" indent="0" algn="ctr">
              <a:buNone/>
            </a:pPr>
            <a:r>
              <a:rPr lang="en-US" sz="12800" dirty="0">
                <a:solidFill>
                  <a:srgbClr val="7030A0"/>
                </a:solidFill>
                <a:latin typeface="Segoe UI Light" panose="020B0502040204020203" pitchFamily="34" charset="0"/>
                <a:cs typeface="Segoe UI Light" panose="020B0502040204020203" pitchFamily="34" charset="0"/>
              </a:rPr>
              <a:t>Infrastructure as Code: ARM Templates with Bicep</a:t>
            </a:r>
            <a:endParaRPr lang="en-US" sz="9600" dirty="0">
              <a:solidFill>
                <a:srgbClr val="7030A0"/>
              </a:solidFill>
              <a:latin typeface="Segoe UI Light" panose="020B0502040204020203" pitchFamily="34" charset="0"/>
              <a:cs typeface="Segoe UI Light" panose="020B0502040204020203" pitchFamily="34" charset="0"/>
            </a:endParaRPr>
          </a:p>
          <a:p>
            <a:pPr marL="0" indent="0" algn="ctr">
              <a:buNone/>
            </a:pPr>
            <a:r>
              <a:rPr lang="en-US" sz="14400" dirty="0">
                <a:solidFill>
                  <a:srgbClr val="7030A0"/>
                </a:solidFill>
                <a:latin typeface="Segoe UI" panose="020B0502040204020203" pitchFamily="34" charset="0"/>
                <a:cs typeface="Segoe UI" panose="020B0502040204020203" pitchFamily="34" charset="0"/>
              </a:rPr>
              <a:t>Welcome &amp; Intros</a:t>
            </a:r>
            <a:endParaRPr lang="en-US" sz="14400" i="1" dirty="0">
              <a:solidFill>
                <a:srgbClr val="7030A0"/>
              </a:solidFill>
              <a:latin typeface="Segoe UI" panose="020B0502040204020203" pitchFamily="34" charset="0"/>
              <a:cs typeface="Segoe UI" panose="020B0502040204020203" pitchFamily="34" charset="0"/>
            </a:endParaRPr>
          </a:p>
          <a:p>
            <a:pPr marL="0" indent="0" algn="ctr">
              <a:buNone/>
            </a:pPr>
            <a:endParaRPr lang="en-US" dirty="0">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A2E725C8-3DB9-ED40-B2EB-EC82B1330DC9}"/>
              </a:ext>
            </a:extLst>
          </p:cNvPr>
          <p:cNvSpPr txBox="1"/>
          <p:nvPr/>
        </p:nvSpPr>
        <p:spPr>
          <a:xfrm>
            <a:off x="-1005840" y="90133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75CC7858-BF12-7E43-99A3-CE60C78A568D}"/>
              </a:ext>
            </a:extLst>
          </p:cNvPr>
          <p:cNvSpPr txBox="1"/>
          <p:nvPr/>
        </p:nvSpPr>
        <p:spPr>
          <a:xfrm>
            <a:off x="547209" y="3429000"/>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Greg Lloyd</a:t>
            </a:r>
          </a:p>
        </p:txBody>
      </p:sp>
      <p:sp>
        <p:nvSpPr>
          <p:cNvPr id="14" name="TextBox 13">
            <a:extLst>
              <a:ext uri="{FF2B5EF4-FFF2-40B4-BE49-F238E27FC236}">
                <a16:creationId xmlns:a16="http://schemas.microsoft.com/office/drawing/2014/main" id="{9A346C37-9DD6-7148-8A83-59A2EC49278C}"/>
              </a:ext>
            </a:extLst>
          </p:cNvPr>
          <p:cNvSpPr txBox="1"/>
          <p:nvPr/>
        </p:nvSpPr>
        <p:spPr>
          <a:xfrm>
            <a:off x="895552" y="3952220"/>
            <a:ext cx="3338286" cy="830997"/>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Calibri" panose="020F0502020204030204"/>
                <a:ea typeface="+mn-ea"/>
                <a:cs typeface="+mn-cs"/>
              </a:rPr>
              <a:t>Principal Software Engineer</a:t>
            </a:r>
          </a:p>
        </p:txBody>
      </p:sp>
      <p:pic>
        <p:nvPicPr>
          <p:cNvPr id="5" name="Picture 4">
            <a:extLst>
              <a:ext uri="{FF2B5EF4-FFF2-40B4-BE49-F238E27FC236}">
                <a16:creationId xmlns:a16="http://schemas.microsoft.com/office/drawing/2014/main" id="{D8F0D2AF-F3D2-4E9F-B043-20C4D018D84A}"/>
              </a:ext>
            </a:extLst>
          </p:cNvPr>
          <p:cNvPicPr>
            <a:picLocks noChangeAspect="1"/>
          </p:cNvPicPr>
          <p:nvPr/>
        </p:nvPicPr>
        <p:blipFill>
          <a:blip r:embed="rId4"/>
          <a:stretch>
            <a:fillRect/>
          </a:stretch>
        </p:blipFill>
        <p:spPr>
          <a:xfrm>
            <a:off x="9699963" y="186398"/>
            <a:ext cx="1676784" cy="1895274"/>
          </a:xfrm>
          <a:prstGeom prst="rect">
            <a:avLst/>
          </a:prstGeom>
        </p:spPr>
      </p:pic>
      <p:pic>
        <p:nvPicPr>
          <p:cNvPr id="16" name="Picture 15">
            <a:extLst>
              <a:ext uri="{FF2B5EF4-FFF2-40B4-BE49-F238E27FC236}">
                <a16:creationId xmlns:a16="http://schemas.microsoft.com/office/drawing/2014/main" id="{CBEB8FB2-32AC-455B-96F8-1D708FF9237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549480" y="241756"/>
            <a:ext cx="633958" cy="1709481"/>
          </a:xfrm>
          <a:prstGeom prst="rect">
            <a:avLst/>
          </a:prstGeom>
        </p:spPr>
      </p:pic>
      <p:pic>
        <p:nvPicPr>
          <p:cNvPr id="10" name="Picture 9" descr="Icon&#10;&#10;Description automatically generated">
            <a:extLst>
              <a:ext uri="{FF2B5EF4-FFF2-40B4-BE49-F238E27FC236}">
                <a16:creationId xmlns:a16="http://schemas.microsoft.com/office/drawing/2014/main" id="{0571842B-3112-4C4B-B309-3090890D48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6673" y="3312988"/>
            <a:ext cx="2858151" cy="2940720"/>
          </a:xfrm>
          <a:prstGeom prst="rect">
            <a:avLst/>
          </a:prstGeom>
        </p:spPr>
      </p:pic>
    </p:spTree>
    <p:extLst>
      <p:ext uri="{BB962C8B-B14F-4D97-AF65-F5344CB8AC3E}">
        <p14:creationId xmlns:p14="http://schemas.microsoft.com/office/powerpoint/2010/main" val="41638976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556089" y="2055412"/>
            <a:ext cx="11079822" cy="4227247"/>
          </a:xfrm>
          <a:prstGeom prst="rect">
            <a:avLst/>
          </a:prstGeom>
        </p:spPr>
        <p:txBody>
          <a:bodyPr/>
          <a:lstStyle/>
          <a:p>
            <a:r>
              <a:rPr lang="en-US" dirty="0">
                <a:solidFill>
                  <a:schemeClr val="bg1">
                    <a:lumMod val="50000"/>
                  </a:schemeClr>
                </a:solidFill>
              </a:rPr>
              <a:t>Allows secure access with granular permissions to resources</a:t>
            </a:r>
            <a:br>
              <a:rPr lang="en-US" dirty="0">
                <a:solidFill>
                  <a:schemeClr val="bg1">
                    <a:lumMod val="50000"/>
                  </a:schemeClr>
                </a:solidFill>
              </a:rPr>
            </a:br>
            <a:endParaRPr lang="en-US" dirty="0">
              <a:solidFill>
                <a:schemeClr val="bg1">
                  <a:lumMod val="50000"/>
                </a:schemeClr>
              </a:solidFill>
            </a:endParaRPr>
          </a:p>
          <a:p>
            <a:r>
              <a:rPr lang="en-US" dirty="0">
                <a:solidFill>
                  <a:schemeClr val="bg1">
                    <a:lumMod val="50000"/>
                  </a:schemeClr>
                </a:solidFill>
              </a:rPr>
              <a:t>Access is assignable to users, groups, service principals, or VMs (system managed identities)</a:t>
            </a:r>
            <a:br>
              <a:rPr lang="en-US" dirty="0">
                <a:solidFill>
                  <a:schemeClr val="bg1">
                    <a:lumMod val="50000"/>
                  </a:schemeClr>
                </a:solidFill>
              </a:rPr>
            </a:br>
            <a:endParaRPr lang="en-US" dirty="0">
              <a:solidFill>
                <a:schemeClr val="bg1">
                  <a:lumMod val="50000"/>
                </a:schemeClr>
              </a:solidFill>
            </a:endParaRPr>
          </a:p>
          <a:p>
            <a:r>
              <a:rPr lang="en-US" dirty="0">
                <a:solidFill>
                  <a:schemeClr val="bg1">
                    <a:lumMod val="50000"/>
                  </a:schemeClr>
                </a:solidFill>
              </a:rPr>
              <a:t>Built-in roles make it easy to get started</a:t>
            </a:r>
          </a:p>
        </p:txBody>
      </p:sp>
      <p:sp>
        <p:nvSpPr>
          <p:cNvPr id="2" name="Title 1"/>
          <p:cNvSpPr>
            <a:spLocks noGrp="1"/>
          </p:cNvSpPr>
          <p:nvPr>
            <p:ph type="title"/>
          </p:nvPr>
        </p:nvSpPr>
        <p:spPr/>
        <p:txBody>
          <a:bodyPr/>
          <a:lstStyle/>
          <a:p>
            <a:r>
              <a:rPr lang="en-US" sz="5400" dirty="0">
                <a:solidFill>
                  <a:schemeClr val="bg1">
                    <a:lumMod val="50000"/>
                  </a:schemeClr>
                </a:solidFill>
              </a:rPr>
              <a:t>How Azure is Organized</a:t>
            </a:r>
            <a:br>
              <a:rPr lang="en-US" dirty="0"/>
            </a:br>
            <a:r>
              <a:rPr lang="en-US" sz="3200" dirty="0">
                <a:solidFill>
                  <a:srgbClr val="0070C0"/>
                </a:solidFill>
              </a:rPr>
              <a:t>Access Control: RBAC</a:t>
            </a:r>
          </a:p>
        </p:txBody>
      </p:sp>
    </p:spTree>
    <p:extLst>
      <p:ext uri="{BB962C8B-B14F-4D97-AF65-F5344CB8AC3E}">
        <p14:creationId xmlns:p14="http://schemas.microsoft.com/office/powerpoint/2010/main" val="958225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182834" y="2257710"/>
            <a:ext cx="5825067" cy="3892904"/>
          </a:xfrm>
        </p:spPr>
        <p:txBody>
          <a:bodyPr>
            <a:normAutofit fontScale="92500" lnSpcReduction="20000"/>
          </a:bodyPr>
          <a:lstStyle/>
          <a:p>
            <a:pPr marL="336145" indent="-336145">
              <a:buFont typeface="Wingdings" panose="05000000000000000000" pitchFamily="2" charset="2"/>
              <a:buChar char="§"/>
            </a:pPr>
            <a:r>
              <a:rPr lang="en-US" sz="2400" dirty="0">
                <a:solidFill>
                  <a:schemeClr val="accent6">
                    <a:lumMod val="10000"/>
                  </a:schemeClr>
                </a:solidFill>
                <a:latin typeface="Segoe UI Light" panose="020B0502040204020203" pitchFamily="34" charset="0"/>
                <a:cs typeface="Segoe UI Light" panose="020B0502040204020203" pitchFamily="34" charset="0"/>
                <a:sym typeface="Wingdings" panose="05000000000000000000" pitchFamily="2" charset="2"/>
              </a:rPr>
              <a:t>Individual resources</a:t>
            </a:r>
          </a:p>
          <a:p>
            <a:pPr marL="336145" indent="-336145">
              <a:buFont typeface="Wingdings" panose="05000000000000000000" pitchFamily="2" charset="2"/>
              <a:buChar char="§"/>
            </a:pPr>
            <a:endParaRPr lang="en-US" sz="2400" dirty="0">
              <a:solidFill>
                <a:schemeClr val="accent6">
                  <a:lumMod val="10000"/>
                </a:schemeClr>
              </a:solidFill>
              <a:latin typeface="Segoe UI Light" panose="020B0502040204020203" pitchFamily="34" charset="0"/>
              <a:cs typeface="Segoe UI Light" panose="020B0502040204020203" pitchFamily="34" charset="0"/>
              <a:sym typeface="Wingdings" panose="05000000000000000000" pitchFamily="2" charset="2"/>
            </a:endParaRPr>
          </a:p>
          <a:p>
            <a:pPr marL="336145" indent="-336145">
              <a:buFont typeface="Wingdings" panose="05000000000000000000" pitchFamily="2" charset="2"/>
              <a:buChar char="§"/>
            </a:pPr>
            <a:r>
              <a:rPr lang="en-US" sz="2400" dirty="0">
                <a:solidFill>
                  <a:schemeClr val="accent6">
                    <a:lumMod val="10000"/>
                  </a:schemeClr>
                </a:solidFill>
                <a:latin typeface="Segoe UI Light" panose="020B0502040204020203" pitchFamily="34" charset="0"/>
                <a:cs typeface="Segoe UI Light" panose="020B0502040204020203" pitchFamily="34" charset="0"/>
                <a:sym typeface="Wingdings" panose="05000000000000000000" pitchFamily="2" charset="2"/>
              </a:rPr>
              <a:t>Provision resources in isolation</a:t>
            </a:r>
          </a:p>
          <a:p>
            <a:pPr marL="336145" indent="-336145">
              <a:buFont typeface="Wingdings" panose="05000000000000000000" pitchFamily="2" charset="2"/>
              <a:buChar char="§"/>
            </a:pPr>
            <a:endParaRPr lang="en-US" sz="2400" dirty="0">
              <a:solidFill>
                <a:schemeClr val="accent6">
                  <a:lumMod val="10000"/>
                </a:schemeClr>
              </a:solidFill>
              <a:latin typeface="Segoe UI Light" panose="020B0502040204020203" pitchFamily="34" charset="0"/>
              <a:cs typeface="Segoe UI Light" panose="020B0502040204020203" pitchFamily="34" charset="0"/>
            </a:endParaRPr>
          </a:p>
          <a:p>
            <a:pPr marL="336145" indent="-336145">
              <a:buFont typeface="Wingdings" panose="05000000000000000000" pitchFamily="2" charset="2"/>
              <a:buChar char="§"/>
            </a:pPr>
            <a:r>
              <a:rPr lang="en-US" sz="2400" dirty="0">
                <a:solidFill>
                  <a:schemeClr val="accent6">
                    <a:lumMod val="10000"/>
                  </a:schemeClr>
                </a:solidFill>
                <a:latin typeface="Segoe UI Light" panose="020B0502040204020203" pitchFamily="34" charset="0"/>
                <a:cs typeface="Segoe UI Light" panose="020B0502040204020203" pitchFamily="34" charset="0"/>
              </a:rPr>
              <a:t>Deployment becomes more complex</a:t>
            </a:r>
          </a:p>
          <a:p>
            <a:pPr marL="336145" indent="-336145">
              <a:buFont typeface="Wingdings" panose="05000000000000000000" pitchFamily="2" charset="2"/>
              <a:buChar char="§"/>
            </a:pPr>
            <a:endParaRPr lang="en-US" sz="2400" dirty="0">
              <a:solidFill>
                <a:schemeClr val="accent6">
                  <a:lumMod val="10000"/>
                </a:schemeClr>
              </a:solidFill>
              <a:latin typeface="Segoe UI Light" panose="020B0502040204020203" pitchFamily="34" charset="0"/>
              <a:cs typeface="Segoe UI Light" panose="020B0502040204020203" pitchFamily="34" charset="0"/>
              <a:sym typeface="Wingdings" panose="05000000000000000000" pitchFamily="2" charset="2"/>
            </a:endParaRPr>
          </a:p>
          <a:p>
            <a:pPr marL="336145" indent="-336145">
              <a:buFont typeface="Wingdings" panose="05000000000000000000" pitchFamily="2" charset="2"/>
              <a:buChar char="§"/>
            </a:pPr>
            <a:r>
              <a:rPr lang="en-US" sz="2400" dirty="0">
                <a:solidFill>
                  <a:schemeClr val="accent6">
                    <a:lumMod val="10000"/>
                  </a:schemeClr>
                </a:solidFill>
                <a:latin typeface="Segoe UI Light" panose="020B0502040204020203" pitchFamily="34" charset="0"/>
                <a:cs typeface="Segoe UI Light" panose="020B0502040204020203" pitchFamily="34" charset="0"/>
                <a:sym typeface="Wingdings" panose="05000000000000000000" pitchFamily="2" charset="2"/>
              </a:rPr>
              <a:t>Management of app is </a:t>
            </a:r>
            <a:r>
              <a:rPr lang="en-US" sz="2400" dirty="0">
                <a:solidFill>
                  <a:schemeClr val="accent6">
                    <a:lumMod val="10000"/>
                  </a:schemeClr>
                </a:solidFill>
                <a:latin typeface="Segoe UI Light" panose="020B0502040204020203" pitchFamily="34" charset="0"/>
                <a:cs typeface="Segoe UI Light" panose="020B0502040204020203" pitchFamily="34" charset="0"/>
              </a:rPr>
              <a:t>challenging</a:t>
            </a:r>
          </a:p>
          <a:p>
            <a:pPr marL="336145" indent="-336145">
              <a:buFont typeface="Wingdings" panose="05000000000000000000" pitchFamily="2" charset="2"/>
              <a:buChar char="§"/>
            </a:pPr>
            <a:endParaRPr lang="en-US" sz="2400" dirty="0">
              <a:solidFill>
                <a:schemeClr val="accent6">
                  <a:lumMod val="10000"/>
                </a:schemeClr>
              </a:solidFill>
              <a:latin typeface="Segoe UI Light" panose="020B0502040204020203" pitchFamily="34" charset="0"/>
              <a:cs typeface="Segoe UI Light" panose="020B0502040204020203" pitchFamily="34" charset="0"/>
            </a:endParaRPr>
          </a:p>
          <a:p>
            <a:pPr marL="336145" indent="-336145">
              <a:buFont typeface="Wingdings" panose="05000000000000000000" pitchFamily="2" charset="2"/>
              <a:buChar char="§"/>
            </a:pPr>
            <a:r>
              <a:rPr lang="en-US" sz="2400" dirty="0">
                <a:solidFill>
                  <a:schemeClr val="accent6">
                    <a:lumMod val="10000"/>
                  </a:schemeClr>
                </a:solidFill>
                <a:latin typeface="Segoe UI Light" panose="020B0502040204020203" pitchFamily="34" charset="0"/>
                <a:cs typeface="Segoe UI Light" panose="020B0502040204020203" pitchFamily="34" charset="0"/>
              </a:rPr>
              <a:t>Proper use of resources becomes more abstract</a:t>
            </a:r>
          </a:p>
          <a:p>
            <a:pPr marL="336145" indent="-336145">
              <a:buFont typeface="Wingdings" panose="05000000000000000000" pitchFamily="2" charset="2"/>
              <a:buChar char="§"/>
            </a:pPr>
            <a:endParaRPr lang="en-US" sz="2400" dirty="0">
              <a:solidFill>
                <a:schemeClr val="accent6">
                  <a:lumMod val="10000"/>
                </a:schemeClr>
              </a:solidFill>
              <a:latin typeface="Segoe UI Light" panose="020B0502040204020203" pitchFamily="34" charset="0"/>
              <a:cs typeface="Segoe UI Light" panose="020B0502040204020203" pitchFamily="34" charset="0"/>
            </a:endParaRPr>
          </a:p>
          <a:p>
            <a:pPr marL="336145" indent="-336145">
              <a:buFont typeface="Wingdings" panose="05000000000000000000" pitchFamily="2" charset="2"/>
              <a:buChar char="§"/>
            </a:pPr>
            <a:r>
              <a:rPr lang="en-US" sz="2400" dirty="0">
                <a:solidFill>
                  <a:schemeClr val="accent6">
                    <a:lumMod val="10000"/>
                  </a:schemeClr>
                </a:solidFill>
                <a:latin typeface="Segoe UI Light" panose="020B0502040204020203" pitchFamily="34" charset="0"/>
                <a:cs typeface="Segoe UI Light" panose="020B0502040204020203" pitchFamily="34" charset="0"/>
              </a:rPr>
              <a:t>Isolation makes communication a challenge</a:t>
            </a:r>
          </a:p>
          <a:p>
            <a:endParaRPr lang="en-US" sz="2400" dirty="0">
              <a:solidFill>
                <a:schemeClr val="accent6">
                  <a:lumMod val="10000"/>
                </a:schemeClr>
              </a:solidFill>
              <a:latin typeface="Segoe UI Light" panose="020B0502040204020203" pitchFamily="34" charset="0"/>
              <a:cs typeface="Segoe UI Light" panose="020B0502040204020203" pitchFamily="34" charset="0"/>
            </a:endParaRPr>
          </a:p>
          <a:p>
            <a:pPr marL="346009" indent="-346009"/>
            <a:endParaRPr lang="en-US" dirty="0">
              <a:solidFill>
                <a:schemeClr val="accent6">
                  <a:lumMod val="10000"/>
                </a:schemeClr>
              </a:solidFill>
            </a:endParaRPr>
          </a:p>
        </p:txBody>
      </p:sp>
      <p:sp>
        <p:nvSpPr>
          <p:cNvPr id="335" name="Freeform 5"/>
          <p:cNvSpPr>
            <a:spLocks/>
          </p:cNvSpPr>
          <p:nvPr/>
        </p:nvSpPr>
        <p:spPr bwMode="auto">
          <a:xfrm>
            <a:off x="739356" y="2047210"/>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6" name="Freeform 6"/>
          <p:cNvSpPr>
            <a:spLocks/>
          </p:cNvSpPr>
          <p:nvPr/>
        </p:nvSpPr>
        <p:spPr bwMode="auto">
          <a:xfrm>
            <a:off x="737769" y="2047209"/>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7" name="Freeform 10"/>
          <p:cNvSpPr>
            <a:spLocks/>
          </p:cNvSpPr>
          <p:nvPr/>
        </p:nvSpPr>
        <p:spPr bwMode="auto">
          <a:xfrm>
            <a:off x="932681" y="2197885"/>
            <a:ext cx="1307915" cy="1155536"/>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8" name="Freeform 11"/>
          <p:cNvSpPr>
            <a:spLocks/>
          </p:cNvSpPr>
          <p:nvPr/>
        </p:nvSpPr>
        <p:spPr bwMode="auto">
          <a:xfrm>
            <a:off x="932681" y="2197885"/>
            <a:ext cx="1307915" cy="1155536"/>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9" name="Freeform 12"/>
          <p:cNvSpPr>
            <a:spLocks/>
          </p:cNvSpPr>
          <p:nvPr/>
        </p:nvSpPr>
        <p:spPr bwMode="auto">
          <a:xfrm>
            <a:off x="1091408" y="2370898"/>
            <a:ext cx="157141" cy="415866"/>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0" name="Freeform 13"/>
          <p:cNvSpPr>
            <a:spLocks/>
          </p:cNvSpPr>
          <p:nvPr/>
        </p:nvSpPr>
        <p:spPr bwMode="auto">
          <a:xfrm>
            <a:off x="1286645" y="2805811"/>
            <a:ext cx="777764" cy="385709"/>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1" name="Freeform 14"/>
          <p:cNvSpPr>
            <a:spLocks/>
          </p:cNvSpPr>
          <p:nvPr/>
        </p:nvSpPr>
        <p:spPr bwMode="auto">
          <a:xfrm>
            <a:off x="1596162" y="2513751"/>
            <a:ext cx="552372" cy="463484"/>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2" name="Freeform 15"/>
          <p:cNvSpPr>
            <a:spLocks/>
          </p:cNvSpPr>
          <p:nvPr/>
        </p:nvSpPr>
        <p:spPr bwMode="auto">
          <a:xfrm>
            <a:off x="1331089" y="2223281"/>
            <a:ext cx="238091" cy="23015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3" name="Freeform 16"/>
          <p:cNvSpPr>
            <a:spLocks/>
          </p:cNvSpPr>
          <p:nvPr/>
        </p:nvSpPr>
        <p:spPr bwMode="auto">
          <a:xfrm>
            <a:off x="1112044" y="2786763"/>
            <a:ext cx="174600" cy="439676"/>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4" name="Freeform 17"/>
          <p:cNvSpPr>
            <a:spLocks/>
          </p:cNvSpPr>
          <p:nvPr/>
        </p:nvSpPr>
        <p:spPr bwMode="auto">
          <a:xfrm>
            <a:off x="1191407" y="2453436"/>
            <a:ext cx="404756" cy="442850"/>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5" name="Freeform 18"/>
          <p:cNvSpPr>
            <a:spLocks/>
          </p:cNvSpPr>
          <p:nvPr/>
        </p:nvSpPr>
        <p:spPr bwMode="auto">
          <a:xfrm>
            <a:off x="1486640" y="2316930"/>
            <a:ext cx="552372" cy="244440"/>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6" name="Freeform 19"/>
          <p:cNvSpPr>
            <a:spLocks/>
          </p:cNvSpPr>
          <p:nvPr/>
        </p:nvSpPr>
        <p:spPr bwMode="auto">
          <a:xfrm>
            <a:off x="1789809" y="2662955"/>
            <a:ext cx="280948" cy="279360"/>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7" name="Freeform 20"/>
          <p:cNvSpPr>
            <a:spLocks/>
          </p:cNvSpPr>
          <p:nvPr/>
        </p:nvSpPr>
        <p:spPr bwMode="auto">
          <a:xfrm>
            <a:off x="1539021" y="2974062"/>
            <a:ext cx="258726" cy="260313"/>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8" name="Freeform 21"/>
          <p:cNvSpPr>
            <a:spLocks/>
          </p:cNvSpPr>
          <p:nvPr/>
        </p:nvSpPr>
        <p:spPr bwMode="auto">
          <a:xfrm>
            <a:off x="1073949" y="2588355"/>
            <a:ext cx="395232" cy="395232"/>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9" name="TextBox 348"/>
          <p:cNvSpPr txBox="1"/>
          <p:nvPr/>
        </p:nvSpPr>
        <p:spPr>
          <a:xfrm>
            <a:off x="736180" y="3502507"/>
            <a:ext cx="1774574" cy="312029"/>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Web Site</a:t>
            </a:r>
          </a:p>
        </p:txBody>
      </p:sp>
      <p:sp>
        <p:nvSpPr>
          <p:cNvPr id="350" name="Freeform 5"/>
          <p:cNvSpPr>
            <a:spLocks/>
          </p:cNvSpPr>
          <p:nvPr/>
        </p:nvSpPr>
        <p:spPr bwMode="auto">
          <a:xfrm>
            <a:off x="3583673" y="1827630"/>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1" name="Freeform 6"/>
          <p:cNvSpPr>
            <a:spLocks/>
          </p:cNvSpPr>
          <p:nvPr/>
        </p:nvSpPr>
        <p:spPr bwMode="auto">
          <a:xfrm>
            <a:off x="3582086" y="1827629"/>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2" name="TextBox 351"/>
          <p:cNvSpPr txBox="1"/>
          <p:nvPr/>
        </p:nvSpPr>
        <p:spPr>
          <a:xfrm>
            <a:off x="3580497" y="3282926"/>
            <a:ext cx="1774574" cy="312029"/>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Storage</a:t>
            </a:r>
          </a:p>
        </p:txBody>
      </p:sp>
      <p:sp>
        <p:nvSpPr>
          <p:cNvPr id="353" name="Freeform 42"/>
          <p:cNvSpPr>
            <a:spLocks/>
          </p:cNvSpPr>
          <p:nvPr/>
        </p:nvSpPr>
        <p:spPr bwMode="auto">
          <a:xfrm>
            <a:off x="3893986" y="2249726"/>
            <a:ext cx="1114267" cy="780940"/>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4" name="Freeform 43"/>
          <p:cNvSpPr>
            <a:spLocks/>
          </p:cNvSpPr>
          <p:nvPr/>
        </p:nvSpPr>
        <p:spPr bwMode="auto">
          <a:xfrm>
            <a:off x="3893986" y="2079889"/>
            <a:ext cx="1114267" cy="169839"/>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5" name="Rectangle 44"/>
          <p:cNvSpPr>
            <a:spLocks noChangeArrowheads="1"/>
          </p:cNvSpPr>
          <p:nvPr/>
        </p:nvSpPr>
        <p:spPr bwMode="auto">
          <a:xfrm>
            <a:off x="4222553" y="2492580"/>
            <a:ext cx="206345" cy="1253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6" name="Rectangle 45"/>
          <p:cNvSpPr>
            <a:spLocks noChangeArrowheads="1"/>
          </p:cNvSpPr>
          <p:nvPr/>
        </p:nvSpPr>
        <p:spPr bwMode="auto">
          <a:xfrm>
            <a:off x="4222553" y="2492580"/>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7" name="Rectangle 46"/>
          <p:cNvSpPr>
            <a:spLocks noChangeArrowheads="1"/>
          </p:cNvSpPr>
          <p:nvPr/>
        </p:nvSpPr>
        <p:spPr bwMode="auto">
          <a:xfrm>
            <a:off x="4222553" y="2327504"/>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8" name="Rectangle 47"/>
          <p:cNvSpPr>
            <a:spLocks noChangeArrowheads="1"/>
          </p:cNvSpPr>
          <p:nvPr/>
        </p:nvSpPr>
        <p:spPr bwMode="auto">
          <a:xfrm>
            <a:off x="4222553" y="2327504"/>
            <a:ext cx="206345" cy="1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9" name="Rectangle 48"/>
          <p:cNvSpPr>
            <a:spLocks noChangeArrowheads="1"/>
          </p:cNvSpPr>
          <p:nvPr/>
        </p:nvSpPr>
        <p:spPr bwMode="auto">
          <a:xfrm>
            <a:off x="4222553" y="2657657"/>
            <a:ext cx="206345" cy="125396"/>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0" name="Rectangle 49"/>
          <p:cNvSpPr>
            <a:spLocks noChangeArrowheads="1"/>
          </p:cNvSpPr>
          <p:nvPr/>
        </p:nvSpPr>
        <p:spPr bwMode="auto">
          <a:xfrm>
            <a:off x="4222553" y="2657657"/>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1" name="Rectangle 50"/>
          <p:cNvSpPr>
            <a:spLocks noChangeArrowheads="1"/>
          </p:cNvSpPr>
          <p:nvPr/>
        </p:nvSpPr>
        <p:spPr bwMode="auto">
          <a:xfrm>
            <a:off x="4470167" y="2657657"/>
            <a:ext cx="206345" cy="125396"/>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2" name="Rectangle 51"/>
          <p:cNvSpPr>
            <a:spLocks noChangeArrowheads="1"/>
          </p:cNvSpPr>
          <p:nvPr/>
        </p:nvSpPr>
        <p:spPr bwMode="auto">
          <a:xfrm>
            <a:off x="4470167" y="2492580"/>
            <a:ext cx="206345" cy="1253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3" name="Rectangle 52"/>
          <p:cNvSpPr>
            <a:spLocks noChangeArrowheads="1"/>
          </p:cNvSpPr>
          <p:nvPr/>
        </p:nvSpPr>
        <p:spPr bwMode="auto">
          <a:xfrm>
            <a:off x="4470167" y="2492580"/>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4" name="Rectangle 53"/>
          <p:cNvSpPr>
            <a:spLocks noChangeArrowheads="1"/>
          </p:cNvSpPr>
          <p:nvPr/>
        </p:nvSpPr>
        <p:spPr bwMode="auto">
          <a:xfrm>
            <a:off x="4470167" y="2327504"/>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5" name="Rectangle 54"/>
          <p:cNvSpPr>
            <a:spLocks noChangeArrowheads="1"/>
          </p:cNvSpPr>
          <p:nvPr/>
        </p:nvSpPr>
        <p:spPr bwMode="auto">
          <a:xfrm>
            <a:off x="4470167" y="2327504"/>
            <a:ext cx="206345" cy="1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6" name="Rectangle 55"/>
          <p:cNvSpPr>
            <a:spLocks noChangeArrowheads="1"/>
          </p:cNvSpPr>
          <p:nvPr/>
        </p:nvSpPr>
        <p:spPr bwMode="auto">
          <a:xfrm>
            <a:off x="3976525" y="2327504"/>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7" name="Rectangle 56"/>
          <p:cNvSpPr>
            <a:spLocks noChangeArrowheads="1"/>
          </p:cNvSpPr>
          <p:nvPr/>
        </p:nvSpPr>
        <p:spPr bwMode="auto">
          <a:xfrm>
            <a:off x="3976525" y="2327504"/>
            <a:ext cx="206345" cy="1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8" name="Rectangle 57"/>
          <p:cNvSpPr>
            <a:spLocks noChangeArrowheads="1"/>
          </p:cNvSpPr>
          <p:nvPr/>
        </p:nvSpPr>
        <p:spPr bwMode="auto">
          <a:xfrm>
            <a:off x="3976525" y="2492580"/>
            <a:ext cx="206345" cy="1253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9" name="Rectangle 58"/>
          <p:cNvSpPr>
            <a:spLocks noChangeArrowheads="1"/>
          </p:cNvSpPr>
          <p:nvPr/>
        </p:nvSpPr>
        <p:spPr bwMode="auto">
          <a:xfrm>
            <a:off x="3976525" y="2492580"/>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0" name="Rectangle 59"/>
          <p:cNvSpPr>
            <a:spLocks noChangeArrowheads="1"/>
          </p:cNvSpPr>
          <p:nvPr/>
        </p:nvSpPr>
        <p:spPr bwMode="auto">
          <a:xfrm>
            <a:off x="3976525" y="2657657"/>
            <a:ext cx="206345" cy="125396"/>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1" name="Rectangle 60"/>
          <p:cNvSpPr>
            <a:spLocks noChangeArrowheads="1"/>
          </p:cNvSpPr>
          <p:nvPr/>
        </p:nvSpPr>
        <p:spPr bwMode="auto">
          <a:xfrm>
            <a:off x="3976525" y="2657657"/>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2" name="Rectangle 61"/>
          <p:cNvSpPr>
            <a:spLocks noChangeArrowheads="1"/>
          </p:cNvSpPr>
          <p:nvPr/>
        </p:nvSpPr>
        <p:spPr bwMode="auto">
          <a:xfrm>
            <a:off x="3976525" y="2824321"/>
            <a:ext cx="206345"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3" name="Rectangle 62"/>
          <p:cNvSpPr>
            <a:spLocks noChangeArrowheads="1"/>
          </p:cNvSpPr>
          <p:nvPr/>
        </p:nvSpPr>
        <p:spPr bwMode="auto">
          <a:xfrm>
            <a:off x="3976525" y="2824321"/>
            <a:ext cx="206345" cy="122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4" name="Rectangle 63"/>
          <p:cNvSpPr>
            <a:spLocks noChangeArrowheads="1"/>
          </p:cNvSpPr>
          <p:nvPr/>
        </p:nvSpPr>
        <p:spPr bwMode="auto">
          <a:xfrm>
            <a:off x="4222553" y="2824321"/>
            <a:ext cx="206345"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5" name="Rectangle 64"/>
          <p:cNvSpPr>
            <a:spLocks noChangeArrowheads="1"/>
          </p:cNvSpPr>
          <p:nvPr/>
        </p:nvSpPr>
        <p:spPr bwMode="auto">
          <a:xfrm>
            <a:off x="4470167" y="2824321"/>
            <a:ext cx="206345"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6" name="Rectangle 65"/>
          <p:cNvSpPr>
            <a:spLocks noChangeArrowheads="1"/>
          </p:cNvSpPr>
          <p:nvPr/>
        </p:nvSpPr>
        <p:spPr bwMode="auto">
          <a:xfrm>
            <a:off x="4719369" y="2657657"/>
            <a:ext cx="206345" cy="125396"/>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7" name="Rectangle 66"/>
          <p:cNvSpPr>
            <a:spLocks noChangeArrowheads="1"/>
          </p:cNvSpPr>
          <p:nvPr/>
        </p:nvSpPr>
        <p:spPr bwMode="auto">
          <a:xfrm>
            <a:off x="4719369" y="2492580"/>
            <a:ext cx="206345" cy="1253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8" name="Rectangle 67"/>
          <p:cNvSpPr>
            <a:spLocks noChangeArrowheads="1"/>
          </p:cNvSpPr>
          <p:nvPr/>
        </p:nvSpPr>
        <p:spPr bwMode="auto">
          <a:xfrm>
            <a:off x="4719369" y="2327504"/>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9" name="Rectangle 68"/>
          <p:cNvSpPr>
            <a:spLocks noChangeArrowheads="1"/>
          </p:cNvSpPr>
          <p:nvPr/>
        </p:nvSpPr>
        <p:spPr bwMode="auto">
          <a:xfrm>
            <a:off x="4719369" y="2824321"/>
            <a:ext cx="206345"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0" name="Freeform 69"/>
          <p:cNvSpPr>
            <a:spLocks noEditPoints="1"/>
          </p:cNvSpPr>
          <p:nvPr/>
        </p:nvSpPr>
        <p:spPr bwMode="auto">
          <a:xfrm>
            <a:off x="3928906" y="2079889"/>
            <a:ext cx="938080"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1" name="Freeform 70"/>
          <p:cNvSpPr>
            <a:spLocks/>
          </p:cNvSpPr>
          <p:nvPr/>
        </p:nvSpPr>
        <p:spPr bwMode="auto">
          <a:xfrm>
            <a:off x="4189219" y="2079889"/>
            <a:ext cx="36508"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2" name="Freeform 71"/>
          <p:cNvSpPr>
            <a:spLocks/>
          </p:cNvSpPr>
          <p:nvPr/>
        </p:nvSpPr>
        <p:spPr bwMode="auto">
          <a:xfrm>
            <a:off x="3932081" y="3030666"/>
            <a:ext cx="5555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3" name="Freeform 72"/>
          <p:cNvSpPr>
            <a:spLocks noEditPoints="1"/>
          </p:cNvSpPr>
          <p:nvPr/>
        </p:nvSpPr>
        <p:spPr bwMode="auto">
          <a:xfrm>
            <a:off x="3893985" y="2249726"/>
            <a:ext cx="814272" cy="780940"/>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4" name="Freeform 73"/>
          <p:cNvSpPr>
            <a:spLocks/>
          </p:cNvSpPr>
          <p:nvPr/>
        </p:nvSpPr>
        <p:spPr bwMode="auto">
          <a:xfrm>
            <a:off x="3893986" y="2079889"/>
            <a:ext cx="969825" cy="169839"/>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5" name="Freeform 74"/>
          <p:cNvSpPr>
            <a:spLocks/>
          </p:cNvSpPr>
          <p:nvPr/>
        </p:nvSpPr>
        <p:spPr bwMode="auto">
          <a:xfrm>
            <a:off x="4222553" y="2492580"/>
            <a:ext cx="206345" cy="125396"/>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6" name="Freeform 75"/>
          <p:cNvSpPr>
            <a:spLocks/>
          </p:cNvSpPr>
          <p:nvPr/>
        </p:nvSpPr>
        <p:spPr bwMode="auto">
          <a:xfrm>
            <a:off x="4222553" y="2492580"/>
            <a:ext cx="206345" cy="125396"/>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7" name="Rectangle 76"/>
          <p:cNvSpPr>
            <a:spLocks noChangeArrowheads="1"/>
          </p:cNvSpPr>
          <p:nvPr/>
        </p:nvSpPr>
        <p:spPr bwMode="auto">
          <a:xfrm>
            <a:off x="4222553" y="2327504"/>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8" name="Rectangle 77"/>
          <p:cNvSpPr>
            <a:spLocks noChangeArrowheads="1"/>
          </p:cNvSpPr>
          <p:nvPr/>
        </p:nvSpPr>
        <p:spPr bwMode="auto">
          <a:xfrm>
            <a:off x="4222553" y="2327504"/>
            <a:ext cx="206345" cy="1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9" name="Freeform 78"/>
          <p:cNvSpPr>
            <a:spLocks/>
          </p:cNvSpPr>
          <p:nvPr/>
        </p:nvSpPr>
        <p:spPr bwMode="auto">
          <a:xfrm>
            <a:off x="4222551" y="2657657"/>
            <a:ext cx="107935" cy="115872"/>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0" name="Freeform 79"/>
          <p:cNvSpPr>
            <a:spLocks/>
          </p:cNvSpPr>
          <p:nvPr/>
        </p:nvSpPr>
        <p:spPr bwMode="auto">
          <a:xfrm>
            <a:off x="4222551" y="2657657"/>
            <a:ext cx="107935" cy="115872"/>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1" name="Freeform 80"/>
          <p:cNvSpPr>
            <a:spLocks/>
          </p:cNvSpPr>
          <p:nvPr/>
        </p:nvSpPr>
        <p:spPr bwMode="auto">
          <a:xfrm>
            <a:off x="4470166" y="2492580"/>
            <a:ext cx="12698" cy="1269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2" name="Freeform 81"/>
          <p:cNvSpPr>
            <a:spLocks/>
          </p:cNvSpPr>
          <p:nvPr/>
        </p:nvSpPr>
        <p:spPr bwMode="auto">
          <a:xfrm>
            <a:off x="4470166" y="2492580"/>
            <a:ext cx="12698" cy="1269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3" name="Freeform 82"/>
          <p:cNvSpPr>
            <a:spLocks/>
          </p:cNvSpPr>
          <p:nvPr/>
        </p:nvSpPr>
        <p:spPr bwMode="auto">
          <a:xfrm>
            <a:off x="4470166" y="2327504"/>
            <a:ext cx="165077" cy="123807"/>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4" name="Freeform 83"/>
          <p:cNvSpPr>
            <a:spLocks/>
          </p:cNvSpPr>
          <p:nvPr/>
        </p:nvSpPr>
        <p:spPr bwMode="auto">
          <a:xfrm>
            <a:off x="4470166" y="2327504"/>
            <a:ext cx="165077" cy="123807"/>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5" name="Rectangle 84"/>
          <p:cNvSpPr>
            <a:spLocks noChangeArrowheads="1"/>
          </p:cNvSpPr>
          <p:nvPr/>
        </p:nvSpPr>
        <p:spPr bwMode="auto">
          <a:xfrm>
            <a:off x="3976525" y="2327504"/>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6" name="Rectangle 85"/>
          <p:cNvSpPr>
            <a:spLocks noChangeArrowheads="1"/>
          </p:cNvSpPr>
          <p:nvPr/>
        </p:nvSpPr>
        <p:spPr bwMode="auto">
          <a:xfrm>
            <a:off x="3976525" y="2327504"/>
            <a:ext cx="206345" cy="1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7" name="Rectangle 86"/>
          <p:cNvSpPr>
            <a:spLocks noChangeArrowheads="1"/>
          </p:cNvSpPr>
          <p:nvPr/>
        </p:nvSpPr>
        <p:spPr bwMode="auto">
          <a:xfrm>
            <a:off x="3976525" y="2492580"/>
            <a:ext cx="206345" cy="1253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8" name="Rectangle 87"/>
          <p:cNvSpPr>
            <a:spLocks noChangeArrowheads="1"/>
          </p:cNvSpPr>
          <p:nvPr/>
        </p:nvSpPr>
        <p:spPr bwMode="auto">
          <a:xfrm>
            <a:off x="3976525" y="2492580"/>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9" name="Rectangle 88"/>
          <p:cNvSpPr>
            <a:spLocks noChangeArrowheads="1"/>
          </p:cNvSpPr>
          <p:nvPr/>
        </p:nvSpPr>
        <p:spPr bwMode="auto">
          <a:xfrm>
            <a:off x="3976525" y="2657657"/>
            <a:ext cx="206345" cy="125396"/>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0" name="Rectangle 89"/>
          <p:cNvSpPr>
            <a:spLocks noChangeArrowheads="1"/>
          </p:cNvSpPr>
          <p:nvPr/>
        </p:nvSpPr>
        <p:spPr bwMode="auto">
          <a:xfrm>
            <a:off x="3976525" y="2657657"/>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1" name="Freeform 90"/>
          <p:cNvSpPr>
            <a:spLocks/>
          </p:cNvSpPr>
          <p:nvPr/>
        </p:nvSpPr>
        <p:spPr bwMode="auto">
          <a:xfrm>
            <a:off x="3976525" y="2824321"/>
            <a:ext cx="201585" cy="122220"/>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2" name="Freeform 91"/>
          <p:cNvSpPr>
            <a:spLocks/>
          </p:cNvSpPr>
          <p:nvPr/>
        </p:nvSpPr>
        <p:spPr bwMode="auto">
          <a:xfrm>
            <a:off x="3976525" y="2824321"/>
            <a:ext cx="201585" cy="122220"/>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3" name="Freeform 5"/>
          <p:cNvSpPr>
            <a:spLocks/>
          </p:cNvSpPr>
          <p:nvPr/>
        </p:nvSpPr>
        <p:spPr bwMode="auto">
          <a:xfrm>
            <a:off x="1051147" y="4549433"/>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4" name="Freeform 6"/>
          <p:cNvSpPr>
            <a:spLocks/>
          </p:cNvSpPr>
          <p:nvPr/>
        </p:nvSpPr>
        <p:spPr bwMode="auto">
          <a:xfrm>
            <a:off x="1049559" y="4549432"/>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5" name="TextBox 404"/>
          <p:cNvSpPr txBox="1"/>
          <p:nvPr/>
        </p:nvSpPr>
        <p:spPr>
          <a:xfrm>
            <a:off x="1047971" y="6004730"/>
            <a:ext cx="1774574" cy="312029"/>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Database</a:t>
            </a:r>
          </a:p>
        </p:txBody>
      </p:sp>
      <p:sp>
        <p:nvSpPr>
          <p:cNvPr id="406" name="Freeform 22"/>
          <p:cNvSpPr>
            <a:spLocks/>
          </p:cNvSpPr>
          <p:nvPr/>
        </p:nvSpPr>
        <p:spPr bwMode="auto">
          <a:xfrm>
            <a:off x="1506803" y="4907911"/>
            <a:ext cx="431739" cy="987285"/>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7" name="Freeform 23"/>
          <p:cNvSpPr>
            <a:spLocks/>
          </p:cNvSpPr>
          <p:nvPr/>
        </p:nvSpPr>
        <p:spPr bwMode="auto">
          <a:xfrm>
            <a:off x="1933782" y="4907911"/>
            <a:ext cx="436501" cy="987285"/>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8" name="Oval 24"/>
          <p:cNvSpPr>
            <a:spLocks noChangeArrowheads="1"/>
          </p:cNvSpPr>
          <p:nvPr/>
        </p:nvSpPr>
        <p:spPr bwMode="auto">
          <a:xfrm>
            <a:off x="1506804" y="4752358"/>
            <a:ext cx="863477" cy="31110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9" name="Oval 25"/>
          <p:cNvSpPr>
            <a:spLocks noChangeArrowheads="1"/>
          </p:cNvSpPr>
          <p:nvPr/>
        </p:nvSpPr>
        <p:spPr bwMode="auto">
          <a:xfrm>
            <a:off x="1594105" y="4793628"/>
            <a:ext cx="688878" cy="206345"/>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0" name="Freeform 26"/>
          <p:cNvSpPr>
            <a:spLocks/>
          </p:cNvSpPr>
          <p:nvPr/>
        </p:nvSpPr>
        <p:spPr bwMode="auto">
          <a:xfrm>
            <a:off x="1594105" y="4793628"/>
            <a:ext cx="688878" cy="168251"/>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1" name="Freeform 27"/>
          <p:cNvSpPr>
            <a:spLocks noEditPoints="1"/>
          </p:cNvSpPr>
          <p:nvPr/>
        </p:nvSpPr>
        <p:spPr bwMode="auto">
          <a:xfrm>
            <a:off x="1624263" y="5257112"/>
            <a:ext cx="628561" cy="353962"/>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2" name="Freeform 28"/>
          <p:cNvSpPr>
            <a:spLocks/>
          </p:cNvSpPr>
          <p:nvPr/>
        </p:nvSpPr>
        <p:spPr bwMode="auto">
          <a:xfrm>
            <a:off x="1703627" y="5320604"/>
            <a:ext cx="150791" cy="225393"/>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3" name="Freeform 29"/>
          <p:cNvSpPr>
            <a:spLocks/>
          </p:cNvSpPr>
          <p:nvPr/>
        </p:nvSpPr>
        <p:spPr bwMode="auto">
          <a:xfrm>
            <a:off x="2067114" y="5314254"/>
            <a:ext cx="87300" cy="84126"/>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4" name="Freeform 30"/>
          <p:cNvSpPr>
            <a:spLocks/>
          </p:cNvSpPr>
          <p:nvPr/>
        </p:nvSpPr>
        <p:spPr bwMode="auto">
          <a:xfrm>
            <a:off x="2065525" y="5458696"/>
            <a:ext cx="103173" cy="92062"/>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5" name="Freeform 5"/>
          <p:cNvSpPr>
            <a:spLocks/>
          </p:cNvSpPr>
          <p:nvPr/>
        </p:nvSpPr>
        <p:spPr bwMode="auto">
          <a:xfrm>
            <a:off x="3895572" y="4371387"/>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6" name="Freeform 6"/>
          <p:cNvSpPr>
            <a:spLocks/>
          </p:cNvSpPr>
          <p:nvPr/>
        </p:nvSpPr>
        <p:spPr bwMode="auto">
          <a:xfrm>
            <a:off x="3893985" y="4371386"/>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7" name="TextBox 416"/>
          <p:cNvSpPr txBox="1"/>
          <p:nvPr/>
        </p:nvSpPr>
        <p:spPr>
          <a:xfrm>
            <a:off x="3892396" y="5826684"/>
            <a:ext cx="1774574" cy="312029"/>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Virtual Machine</a:t>
            </a:r>
          </a:p>
        </p:txBody>
      </p:sp>
      <p:sp>
        <p:nvSpPr>
          <p:cNvPr id="418" name="Freeform 31"/>
          <p:cNvSpPr>
            <a:spLocks/>
          </p:cNvSpPr>
          <p:nvPr/>
        </p:nvSpPr>
        <p:spPr bwMode="auto">
          <a:xfrm>
            <a:off x="4396377" y="5471929"/>
            <a:ext cx="760305" cy="222218"/>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9" name="Freeform 32"/>
          <p:cNvSpPr>
            <a:spLocks noEditPoints="1"/>
          </p:cNvSpPr>
          <p:nvPr/>
        </p:nvSpPr>
        <p:spPr bwMode="auto">
          <a:xfrm>
            <a:off x="4196380" y="4621150"/>
            <a:ext cx="1163473" cy="85077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0" name="Freeform 33"/>
          <p:cNvSpPr>
            <a:spLocks/>
          </p:cNvSpPr>
          <p:nvPr/>
        </p:nvSpPr>
        <p:spPr bwMode="auto">
          <a:xfrm>
            <a:off x="4283680" y="4710037"/>
            <a:ext cx="985698" cy="671418"/>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1" name="Freeform 34"/>
          <p:cNvSpPr>
            <a:spLocks/>
          </p:cNvSpPr>
          <p:nvPr/>
        </p:nvSpPr>
        <p:spPr bwMode="auto">
          <a:xfrm>
            <a:off x="4283680" y="4710037"/>
            <a:ext cx="985698" cy="671418"/>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2" name="Freeform 35"/>
          <p:cNvSpPr>
            <a:spLocks/>
          </p:cNvSpPr>
          <p:nvPr/>
        </p:nvSpPr>
        <p:spPr bwMode="auto">
          <a:xfrm>
            <a:off x="4196380" y="4621150"/>
            <a:ext cx="1092045" cy="85077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3" name="Freeform 36"/>
          <p:cNvSpPr>
            <a:spLocks/>
          </p:cNvSpPr>
          <p:nvPr/>
        </p:nvSpPr>
        <p:spPr bwMode="auto">
          <a:xfrm>
            <a:off x="4283680" y="4710037"/>
            <a:ext cx="901573" cy="671418"/>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4" name="Rectangle 37"/>
          <p:cNvSpPr>
            <a:spLocks noChangeArrowheads="1"/>
          </p:cNvSpPr>
          <p:nvPr/>
        </p:nvSpPr>
        <p:spPr bwMode="auto">
          <a:xfrm>
            <a:off x="4396377" y="5624306"/>
            <a:ext cx="760305" cy="698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5" name="Oval 38"/>
          <p:cNvSpPr>
            <a:spLocks noChangeArrowheads="1"/>
          </p:cNvSpPr>
          <p:nvPr/>
        </p:nvSpPr>
        <p:spPr bwMode="auto">
          <a:xfrm>
            <a:off x="4756688" y="4652894"/>
            <a:ext cx="31745" cy="33334"/>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6" name="Freeform 39"/>
          <p:cNvSpPr>
            <a:spLocks/>
          </p:cNvSpPr>
          <p:nvPr/>
        </p:nvSpPr>
        <p:spPr bwMode="auto">
          <a:xfrm>
            <a:off x="4566215" y="4787815"/>
            <a:ext cx="419040" cy="246028"/>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7" name="Freeform 40"/>
          <p:cNvSpPr>
            <a:spLocks/>
          </p:cNvSpPr>
          <p:nvPr/>
        </p:nvSpPr>
        <p:spPr bwMode="auto">
          <a:xfrm>
            <a:off x="4537644" y="4954476"/>
            <a:ext cx="215869" cy="368248"/>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8" name="Freeform 41"/>
          <p:cNvSpPr>
            <a:spLocks/>
          </p:cNvSpPr>
          <p:nvPr/>
        </p:nvSpPr>
        <p:spPr bwMode="auto">
          <a:xfrm>
            <a:off x="4799544" y="4956065"/>
            <a:ext cx="215869" cy="36666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9" name="Title 1">
            <a:extLst>
              <a:ext uri="{FF2B5EF4-FFF2-40B4-BE49-F238E27FC236}">
                <a16:creationId xmlns:a16="http://schemas.microsoft.com/office/drawing/2014/main" id="{FF4CFE9F-BF70-4BA0-9C7F-B49DDDFDB962}"/>
              </a:ext>
            </a:extLst>
          </p:cNvPr>
          <p:cNvSpPr txBox="1">
            <a:spLocks/>
          </p:cNvSpPr>
          <p:nvPr/>
        </p:nvSpPr>
        <p:spPr>
          <a:xfrm>
            <a:off x="268080" y="609787"/>
            <a:ext cx="11655840" cy="899665"/>
          </a:xfrm>
          <a:prstGeom prst="rect">
            <a:avLst/>
          </a:prstGeom>
        </p:spPr>
        <p:txBody>
          <a:bodyPr vert="horz" wrap="square" lIns="146304" tIns="91440" rIns="146304" bIns="91440" rtlCol="0" anchor="b">
            <a:noAutofit/>
          </a:bodyPr>
          <a:lstStyle>
            <a:lvl1pPr algn="l" defTabSz="914367" rtl="0" eaLnBrk="1" latinLnBrk="0" hangingPunct="1">
              <a:lnSpc>
                <a:spcPct val="90000"/>
              </a:lnSpc>
              <a:spcBef>
                <a:spcPct val="0"/>
              </a:spcBef>
              <a:buNone/>
              <a:defRPr lang="en-US" sz="5998"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dirty="0">
                <a:solidFill>
                  <a:schemeClr val="bg1">
                    <a:lumMod val="50000"/>
                  </a:schemeClr>
                </a:solidFill>
              </a:rPr>
              <a:t>How Azure Works</a:t>
            </a:r>
          </a:p>
          <a:p>
            <a:r>
              <a:rPr lang="en-US" sz="3200" dirty="0">
                <a:solidFill>
                  <a:srgbClr val="0070C0"/>
                </a:solidFill>
              </a:rPr>
              <a:t>Resource Providers</a:t>
            </a:r>
          </a:p>
        </p:txBody>
      </p:sp>
    </p:spTree>
    <p:extLst>
      <p:ext uri="{BB962C8B-B14F-4D97-AF65-F5344CB8AC3E}">
        <p14:creationId xmlns:p14="http://schemas.microsoft.com/office/powerpoint/2010/main" val="417711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6" name="Rectangle 5"/>
          <p:cNvSpPr/>
          <p:nvPr/>
        </p:nvSpPr>
        <p:spPr bwMode="auto">
          <a:xfrm>
            <a:off x="3548024" y="1327789"/>
            <a:ext cx="8829251" cy="5105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ext Placeholder 1"/>
          <p:cNvSpPr>
            <a:spLocks noGrp="1"/>
          </p:cNvSpPr>
          <p:nvPr>
            <p:ph type="body" sz="quarter" idx="11"/>
          </p:nvPr>
        </p:nvSpPr>
        <p:spPr>
          <a:xfrm>
            <a:off x="263013" y="2403403"/>
            <a:ext cx="3285011" cy="1777923"/>
          </a:xfrm>
        </p:spPr>
        <p:txBody>
          <a:bodyPr/>
          <a:lstStyle/>
          <a:p>
            <a:r>
              <a:rPr lang="en-US" sz="2353" dirty="0"/>
              <a:t>Azure Resource Manager or ARM management interface for Azure</a:t>
            </a:r>
          </a:p>
        </p:txBody>
      </p:sp>
      <p:sp>
        <p:nvSpPr>
          <p:cNvPr id="4" name="Title 3"/>
          <p:cNvSpPr>
            <a:spLocks noGrp="1"/>
          </p:cNvSpPr>
          <p:nvPr>
            <p:ph type="title"/>
          </p:nvPr>
        </p:nvSpPr>
        <p:spPr/>
        <p:txBody>
          <a:bodyPr>
            <a:noAutofit/>
          </a:bodyPr>
          <a:lstStyle/>
          <a:p>
            <a:r>
              <a:rPr lang="en-US" sz="5400" dirty="0"/>
              <a:t>How Azure Works</a:t>
            </a:r>
            <a:br>
              <a:rPr lang="en-US" sz="6000" dirty="0"/>
            </a:br>
            <a:r>
              <a:rPr lang="en-US" sz="3200" dirty="0">
                <a:solidFill>
                  <a:srgbClr val="FFC000"/>
                </a:solidFill>
              </a:rPr>
              <a:t>Azure Resource Manager</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89492" y="1598875"/>
            <a:ext cx="7766691" cy="4629357"/>
          </a:xfrm>
          <a:prstGeom prst="rect">
            <a:avLst/>
          </a:prstGeom>
        </p:spPr>
      </p:pic>
    </p:spTree>
    <p:extLst>
      <p:ext uri="{BB962C8B-B14F-4D97-AF65-F5344CB8AC3E}">
        <p14:creationId xmlns:p14="http://schemas.microsoft.com/office/powerpoint/2010/main" val="230228651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pic>
        <p:nvPicPr>
          <p:cNvPr id="31" name="Picture 30" descr="A screenshot of a computer&#10;&#10;Description generated with very high confidence">
            <a:extLst>
              <a:ext uri="{FF2B5EF4-FFF2-40B4-BE49-F238E27FC236}">
                <a16:creationId xmlns:a16="http://schemas.microsoft.com/office/drawing/2014/main" id="{79ED82E4-C9D2-4545-B82A-5668066897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4723" y="2182355"/>
            <a:ext cx="2613839" cy="1812640"/>
          </a:xfrm>
          <a:prstGeom prst="rect">
            <a:avLst/>
          </a:prstGeom>
        </p:spPr>
      </p:pic>
      <p:pic>
        <p:nvPicPr>
          <p:cNvPr id="33" name="Picture 32" descr="A screenshot of a cell phone&#10;&#10;Description generated with high confidence">
            <a:extLst>
              <a:ext uri="{FF2B5EF4-FFF2-40B4-BE49-F238E27FC236}">
                <a16:creationId xmlns:a16="http://schemas.microsoft.com/office/drawing/2014/main" id="{7CA647DA-D06A-4C09-8701-77683FACA7E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57164" y="2182355"/>
            <a:ext cx="2833375" cy="1840065"/>
          </a:xfrm>
          <a:prstGeom prst="rect">
            <a:avLst/>
          </a:prstGeom>
        </p:spPr>
      </p:pic>
      <p:pic>
        <p:nvPicPr>
          <p:cNvPr id="35" name="Picture 34" descr="A screenshot of a cell phone&#10;&#10;Description generated with very high confidence">
            <a:extLst>
              <a:ext uri="{FF2B5EF4-FFF2-40B4-BE49-F238E27FC236}">
                <a16:creationId xmlns:a16="http://schemas.microsoft.com/office/drawing/2014/main" id="{CEBBB0F6-BEEB-48DB-8DF2-2A484F448F8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69141" y="2154143"/>
            <a:ext cx="2760499" cy="1840852"/>
          </a:xfrm>
          <a:prstGeom prst="rect">
            <a:avLst/>
          </a:prstGeom>
        </p:spPr>
      </p:pic>
      <p:sp>
        <p:nvSpPr>
          <p:cNvPr id="39" name="TextBox 38">
            <a:extLst>
              <a:ext uri="{FF2B5EF4-FFF2-40B4-BE49-F238E27FC236}">
                <a16:creationId xmlns:a16="http://schemas.microsoft.com/office/drawing/2014/main" id="{DEA1CEE0-B862-451D-9E34-8CBDAFF79858}"/>
              </a:ext>
            </a:extLst>
          </p:cNvPr>
          <p:cNvSpPr txBox="1"/>
          <p:nvPr/>
        </p:nvSpPr>
        <p:spPr>
          <a:xfrm>
            <a:off x="963168" y="3984674"/>
            <a:ext cx="142205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Azure Portal</a:t>
            </a:r>
          </a:p>
        </p:txBody>
      </p:sp>
      <p:sp>
        <p:nvSpPr>
          <p:cNvPr id="40" name="TextBox 39">
            <a:extLst>
              <a:ext uri="{FF2B5EF4-FFF2-40B4-BE49-F238E27FC236}">
                <a16:creationId xmlns:a16="http://schemas.microsoft.com/office/drawing/2014/main" id="{EA520C42-D64A-4FA4-BCC0-6B5AC4C522DF}"/>
              </a:ext>
            </a:extLst>
          </p:cNvPr>
          <p:cNvSpPr txBox="1"/>
          <p:nvPr/>
        </p:nvSpPr>
        <p:spPr>
          <a:xfrm>
            <a:off x="4195069" y="3991464"/>
            <a:ext cx="11402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Azure CLI</a:t>
            </a:r>
          </a:p>
        </p:txBody>
      </p:sp>
      <p:sp>
        <p:nvSpPr>
          <p:cNvPr id="41" name="TextBox 40">
            <a:extLst>
              <a:ext uri="{FF2B5EF4-FFF2-40B4-BE49-F238E27FC236}">
                <a16:creationId xmlns:a16="http://schemas.microsoft.com/office/drawing/2014/main" id="{43EC2DE6-F6C3-4E19-B5E8-4B48E5F4AA4B}"/>
              </a:ext>
            </a:extLst>
          </p:cNvPr>
          <p:cNvSpPr txBox="1"/>
          <p:nvPr/>
        </p:nvSpPr>
        <p:spPr>
          <a:xfrm>
            <a:off x="7020305" y="3985430"/>
            <a:ext cx="19352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Azure PowerShell</a:t>
            </a:r>
          </a:p>
        </p:txBody>
      </p:sp>
      <p:sp>
        <p:nvSpPr>
          <p:cNvPr id="42" name="TextBox 41">
            <a:extLst>
              <a:ext uri="{FF2B5EF4-FFF2-40B4-BE49-F238E27FC236}">
                <a16:creationId xmlns:a16="http://schemas.microsoft.com/office/drawing/2014/main" id="{4AB99BB6-BDDE-4A38-ACDC-6D03F2111BDD}"/>
              </a:ext>
            </a:extLst>
          </p:cNvPr>
          <p:cNvSpPr txBox="1"/>
          <p:nvPr/>
        </p:nvSpPr>
        <p:spPr>
          <a:xfrm>
            <a:off x="9565019" y="3997478"/>
            <a:ext cx="247348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ARM Templates</a:t>
            </a:r>
          </a:p>
        </p:txBody>
      </p:sp>
      <p:pic>
        <p:nvPicPr>
          <p:cNvPr id="43" name="Picture 42">
            <a:extLst>
              <a:ext uri="{FF2B5EF4-FFF2-40B4-BE49-F238E27FC236}">
                <a16:creationId xmlns:a16="http://schemas.microsoft.com/office/drawing/2014/main" id="{40FB00B7-D76D-4BC8-93DD-935207436F03}"/>
              </a:ext>
            </a:extLst>
          </p:cNvPr>
          <p:cNvPicPr>
            <a:picLocks noChangeAspect="1"/>
          </p:cNvPicPr>
          <p:nvPr/>
        </p:nvPicPr>
        <p:blipFill>
          <a:blip r:embed="rId6"/>
          <a:stretch>
            <a:fillRect/>
          </a:stretch>
        </p:blipFill>
        <p:spPr>
          <a:xfrm>
            <a:off x="4824755" y="4918924"/>
            <a:ext cx="2563126" cy="1297623"/>
          </a:xfrm>
          <a:prstGeom prst="rect">
            <a:avLst/>
          </a:prstGeom>
        </p:spPr>
      </p:pic>
      <p:sp>
        <p:nvSpPr>
          <p:cNvPr id="45" name="TextBox 44">
            <a:extLst>
              <a:ext uri="{FF2B5EF4-FFF2-40B4-BE49-F238E27FC236}">
                <a16:creationId xmlns:a16="http://schemas.microsoft.com/office/drawing/2014/main" id="{C68DD26E-6A03-4E98-86CB-BED77A7F65F7}"/>
              </a:ext>
            </a:extLst>
          </p:cNvPr>
          <p:cNvSpPr txBox="1"/>
          <p:nvPr/>
        </p:nvSpPr>
        <p:spPr>
          <a:xfrm>
            <a:off x="4547045" y="6216547"/>
            <a:ext cx="31185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Azure Resource Manager API</a:t>
            </a:r>
          </a:p>
        </p:txBody>
      </p:sp>
      <p:sp>
        <p:nvSpPr>
          <p:cNvPr id="2" name="TextBox 1">
            <a:extLst>
              <a:ext uri="{FF2B5EF4-FFF2-40B4-BE49-F238E27FC236}">
                <a16:creationId xmlns:a16="http://schemas.microsoft.com/office/drawing/2014/main" id="{705B1E47-F9CE-4F26-ACC5-A988B6645604}"/>
              </a:ext>
            </a:extLst>
          </p:cNvPr>
          <p:cNvSpPr txBox="1"/>
          <p:nvPr/>
        </p:nvSpPr>
        <p:spPr>
          <a:xfrm>
            <a:off x="364723" y="158491"/>
            <a:ext cx="11271965" cy="1415772"/>
          </a:xfrm>
          <a:prstGeom prst="rect">
            <a:avLst/>
          </a:prstGeom>
          <a:noFill/>
        </p:spPr>
        <p:txBody>
          <a:bodyPr wrap="square" rtlCol="0">
            <a:spAutoFit/>
          </a:bodyPr>
          <a:lstStyle/>
          <a:p>
            <a:r>
              <a:rPr lang="en-US" sz="5400" dirty="0">
                <a:solidFill>
                  <a:srgbClr val="000000"/>
                </a:solidFill>
                <a:latin typeface="+mj-lt"/>
              </a:rPr>
              <a:t>How Azure Works</a:t>
            </a:r>
          </a:p>
          <a:p>
            <a:r>
              <a:rPr lang="en-US" sz="3200" dirty="0">
                <a:solidFill>
                  <a:srgbClr val="0070C0"/>
                </a:solidFill>
                <a:latin typeface="+mj-lt"/>
              </a:rPr>
              <a:t>All interfaces lead to the same API…</a:t>
            </a:r>
          </a:p>
        </p:txBody>
      </p:sp>
      <p:pic>
        <p:nvPicPr>
          <p:cNvPr id="4" name="Picture 3" descr="Icon&#10;&#10;Description automatically generated">
            <a:extLst>
              <a:ext uri="{FF2B5EF4-FFF2-40B4-BE49-F238E27FC236}">
                <a16:creationId xmlns:a16="http://schemas.microsoft.com/office/drawing/2014/main" id="{4CF780E7-47AF-45B5-AE75-6A583BC90AF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38582" y="1841205"/>
            <a:ext cx="2326357" cy="2393563"/>
          </a:xfrm>
          <a:prstGeom prst="rect">
            <a:avLst/>
          </a:prstGeom>
        </p:spPr>
      </p:pic>
    </p:spTree>
    <p:extLst>
      <p:ext uri="{BB962C8B-B14F-4D97-AF65-F5344CB8AC3E}">
        <p14:creationId xmlns:p14="http://schemas.microsoft.com/office/powerpoint/2010/main" val="3753618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pic>
        <p:nvPicPr>
          <p:cNvPr id="31" name="Picture 30" descr="A screenshot of a computer&#10;&#10;Description generated with very high confidence">
            <a:extLst>
              <a:ext uri="{FF2B5EF4-FFF2-40B4-BE49-F238E27FC236}">
                <a16:creationId xmlns:a16="http://schemas.microsoft.com/office/drawing/2014/main" id="{79ED82E4-C9D2-4545-B82A-5668066897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4724" y="2517851"/>
            <a:ext cx="1386986" cy="961844"/>
          </a:xfrm>
          <a:prstGeom prst="rect">
            <a:avLst/>
          </a:prstGeom>
        </p:spPr>
      </p:pic>
      <p:pic>
        <p:nvPicPr>
          <p:cNvPr id="33" name="Picture 32" descr="A screenshot of a cell phone&#10;&#10;Description generated with high confidence">
            <a:extLst>
              <a:ext uri="{FF2B5EF4-FFF2-40B4-BE49-F238E27FC236}">
                <a16:creationId xmlns:a16="http://schemas.microsoft.com/office/drawing/2014/main" id="{7CA647DA-D06A-4C09-8701-77683FACA7E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78355" y="2532403"/>
            <a:ext cx="1503478" cy="976396"/>
          </a:xfrm>
          <a:prstGeom prst="rect">
            <a:avLst/>
          </a:prstGeom>
        </p:spPr>
      </p:pic>
      <p:pic>
        <p:nvPicPr>
          <p:cNvPr id="35" name="Picture 34" descr="A screenshot of a cell phone&#10;&#10;Description generated with very high confidence">
            <a:extLst>
              <a:ext uri="{FF2B5EF4-FFF2-40B4-BE49-F238E27FC236}">
                <a16:creationId xmlns:a16="http://schemas.microsoft.com/office/drawing/2014/main" id="{CEBBB0F6-BEEB-48DB-8DF2-2A484F448F8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986820" y="2531985"/>
            <a:ext cx="1464807" cy="976814"/>
          </a:xfrm>
          <a:prstGeom prst="rect">
            <a:avLst/>
          </a:prstGeom>
        </p:spPr>
      </p:pic>
      <p:sp>
        <p:nvSpPr>
          <p:cNvPr id="39" name="TextBox 38">
            <a:extLst>
              <a:ext uri="{FF2B5EF4-FFF2-40B4-BE49-F238E27FC236}">
                <a16:creationId xmlns:a16="http://schemas.microsoft.com/office/drawing/2014/main" id="{DEA1CEE0-B862-451D-9E34-8CBDAFF79858}"/>
              </a:ext>
            </a:extLst>
          </p:cNvPr>
          <p:cNvSpPr txBox="1"/>
          <p:nvPr/>
        </p:nvSpPr>
        <p:spPr>
          <a:xfrm>
            <a:off x="321434" y="3633405"/>
            <a:ext cx="147356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Azure Portal</a:t>
            </a:r>
          </a:p>
        </p:txBody>
      </p:sp>
      <p:sp>
        <p:nvSpPr>
          <p:cNvPr id="40" name="TextBox 39">
            <a:extLst>
              <a:ext uri="{FF2B5EF4-FFF2-40B4-BE49-F238E27FC236}">
                <a16:creationId xmlns:a16="http://schemas.microsoft.com/office/drawing/2014/main" id="{EA520C42-D64A-4FA4-BCC0-6B5AC4C522DF}"/>
              </a:ext>
            </a:extLst>
          </p:cNvPr>
          <p:cNvSpPr txBox="1"/>
          <p:nvPr/>
        </p:nvSpPr>
        <p:spPr>
          <a:xfrm>
            <a:off x="2226984" y="3633405"/>
            <a:ext cx="143235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Azure CLI</a:t>
            </a:r>
          </a:p>
        </p:txBody>
      </p:sp>
      <p:sp>
        <p:nvSpPr>
          <p:cNvPr id="41" name="TextBox 40">
            <a:extLst>
              <a:ext uri="{FF2B5EF4-FFF2-40B4-BE49-F238E27FC236}">
                <a16:creationId xmlns:a16="http://schemas.microsoft.com/office/drawing/2014/main" id="{43EC2DE6-F6C3-4E19-B5E8-4B48E5F4AA4B}"/>
              </a:ext>
            </a:extLst>
          </p:cNvPr>
          <p:cNvSpPr txBox="1"/>
          <p:nvPr/>
        </p:nvSpPr>
        <p:spPr>
          <a:xfrm>
            <a:off x="3774239" y="3633405"/>
            <a:ext cx="19730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Azure PowerShell</a:t>
            </a:r>
          </a:p>
        </p:txBody>
      </p:sp>
      <p:sp>
        <p:nvSpPr>
          <p:cNvPr id="42" name="TextBox 41">
            <a:extLst>
              <a:ext uri="{FF2B5EF4-FFF2-40B4-BE49-F238E27FC236}">
                <a16:creationId xmlns:a16="http://schemas.microsoft.com/office/drawing/2014/main" id="{4AB99BB6-BDDE-4A38-ACDC-6D03F2111BDD}"/>
              </a:ext>
            </a:extLst>
          </p:cNvPr>
          <p:cNvSpPr txBox="1"/>
          <p:nvPr/>
        </p:nvSpPr>
        <p:spPr>
          <a:xfrm>
            <a:off x="5714527" y="3611320"/>
            <a:ext cx="247348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ARM Templates</a:t>
            </a:r>
          </a:p>
        </p:txBody>
      </p:sp>
      <p:pic>
        <p:nvPicPr>
          <p:cNvPr id="43" name="Picture 42">
            <a:extLst>
              <a:ext uri="{FF2B5EF4-FFF2-40B4-BE49-F238E27FC236}">
                <a16:creationId xmlns:a16="http://schemas.microsoft.com/office/drawing/2014/main" id="{40FB00B7-D76D-4BC8-93DD-935207436F03}"/>
              </a:ext>
            </a:extLst>
          </p:cNvPr>
          <p:cNvPicPr>
            <a:picLocks noChangeAspect="1"/>
          </p:cNvPicPr>
          <p:nvPr/>
        </p:nvPicPr>
        <p:blipFill>
          <a:blip r:embed="rId6"/>
          <a:stretch>
            <a:fillRect/>
          </a:stretch>
        </p:blipFill>
        <p:spPr>
          <a:xfrm>
            <a:off x="4824755" y="4918924"/>
            <a:ext cx="2563126" cy="1297623"/>
          </a:xfrm>
          <a:prstGeom prst="rect">
            <a:avLst/>
          </a:prstGeom>
        </p:spPr>
      </p:pic>
      <p:sp>
        <p:nvSpPr>
          <p:cNvPr id="45" name="TextBox 44">
            <a:extLst>
              <a:ext uri="{FF2B5EF4-FFF2-40B4-BE49-F238E27FC236}">
                <a16:creationId xmlns:a16="http://schemas.microsoft.com/office/drawing/2014/main" id="{C68DD26E-6A03-4E98-86CB-BED77A7F65F7}"/>
              </a:ext>
            </a:extLst>
          </p:cNvPr>
          <p:cNvSpPr txBox="1"/>
          <p:nvPr/>
        </p:nvSpPr>
        <p:spPr>
          <a:xfrm>
            <a:off x="4547045" y="6216547"/>
            <a:ext cx="31185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Azure Resource Manager API</a:t>
            </a:r>
          </a:p>
        </p:txBody>
      </p:sp>
      <p:sp>
        <p:nvSpPr>
          <p:cNvPr id="2" name="TextBox 1">
            <a:extLst>
              <a:ext uri="{FF2B5EF4-FFF2-40B4-BE49-F238E27FC236}">
                <a16:creationId xmlns:a16="http://schemas.microsoft.com/office/drawing/2014/main" id="{705B1E47-F9CE-4F26-ACC5-A988B6645604}"/>
              </a:ext>
            </a:extLst>
          </p:cNvPr>
          <p:cNvSpPr txBox="1"/>
          <p:nvPr/>
        </p:nvSpPr>
        <p:spPr>
          <a:xfrm>
            <a:off x="364723" y="158491"/>
            <a:ext cx="11271965" cy="141577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000000"/>
                </a:solidFill>
                <a:effectLst/>
                <a:uLnTx/>
                <a:uFillTx/>
                <a:latin typeface="Segoe UI Light"/>
                <a:ea typeface="+mn-ea"/>
                <a:cs typeface="+mn-cs"/>
              </a:rPr>
              <a:t>How Azure Works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70C0"/>
                </a:solidFill>
                <a:effectLst/>
                <a:uLnTx/>
                <a:uFillTx/>
                <a:latin typeface="Segoe UI Light"/>
                <a:ea typeface="+mn-ea"/>
                <a:cs typeface="+mn-cs"/>
              </a:rPr>
              <a:t>All interfaces lead to the same API…</a:t>
            </a:r>
          </a:p>
        </p:txBody>
      </p:sp>
      <p:pic>
        <p:nvPicPr>
          <p:cNvPr id="4" name="Picture 3" descr="Icon&#10;&#10;Description automatically generated">
            <a:extLst>
              <a:ext uri="{FF2B5EF4-FFF2-40B4-BE49-F238E27FC236}">
                <a16:creationId xmlns:a16="http://schemas.microsoft.com/office/drawing/2014/main" id="{4CF780E7-47AF-45B5-AE75-6A583BC90AF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18867" y="2245211"/>
            <a:ext cx="1464807" cy="1507123"/>
          </a:xfrm>
          <a:prstGeom prst="rect">
            <a:avLst/>
          </a:prstGeom>
        </p:spPr>
      </p:pic>
      <p:pic>
        <p:nvPicPr>
          <p:cNvPr id="13" name="Picture 12">
            <a:extLst>
              <a:ext uri="{FF2B5EF4-FFF2-40B4-BE49-F238E27FC236}">
                <a16:creationId xmlns:a16="http://schemas.microsoft.com/office/drawing/2014/main" id="{9C2CCFEE-4750-4C3F-A28A-2C15C0266F2E}"/>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916650" y="2603812"/>
            <a:ext cx="1556774" cy="1230813"/>
          </a:xfrm>
          <a:prstGeom prst="rect">
            <a:avLst/>
          </a:prstGeom>
        </p:spPr>
      </p:pic>
      <p:pic>
        <p:nvPicPr>
          <p:cNvPr id="5" name="Picture 4" descr="Icon&#10;&#10;Description automatically generated">
            <a:extLst>
              <a:ext uri="{FF2B5EF4-FFF2-40B4-BE49-F238E27FC236}">
                <a16:creationId xmlns:a16="http://schemas.microsoft.com/office/drawing/2014/main" id="{06091D48-6B1C-4386-AB83-3E61A789F3C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63459" y="2445246"/>
            <a:ext cx="1383585" cy="1350740"/>
          </a:xfrm>
          <a:prstGeom prst="rect">
            <a:avLst/>
          </a:prstGeom>
        </p:spPr>
      </p:pic>
    </p:spTree>
    <p:extLst>
      <p:ext uri="{BB962C8B-B14F-4D97-AF65-F5344CB8AC3E}">
        <p14:creationId xmlns:p14="http://schemas.microsoft.com/office/powerpoint/2010/main" val="1912056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846659"/>
          </a:xfrm>
        </p:spPr>
        <p:txBody>
          <a:bodyPr/>
          <a:lstStyle/>
          <a:p>
            <a:pPr algn="ctr"/>
            <a:r>
              <a:rPr lang="en-US" sz="6600" dirty="0"/>
              <a:t>(Re)Introducing ARM Templates</a:t>
            </a:r>
            <a:br>
              <a:rPr lang="en-US" dirty="0"/>
            </a:br>
            <a:r>
              <a:rPr lang="en-US" sz="5400" dirty="0">
                <a:solidFill>
                  <a:schemeClr val="accent5">
                    <a:lumMod val="60000"/>
                    <a:lumOff val="40000"/>
                  </a:schemeClr>
                </a:solidFill>
              </a:rPr>
              <a:t>with Bicep</a:t>
            </a:r>
            <a:endParaRPr lang="en-US" dirty="0">
              <a:solidFill>
                <a:schemeClr val="accent5">
                  <a:lumMod val="60000"/>
                  <a:lumOff val="40000"/>
                </a:schemeClr>
              </a:solidFill>
            </a:endParaRP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a:stretch>
            <a:fillRect/>
          </a:stretch>
        </p:blipFill>
        <p:spPr>
          <a:xfrm>
            <a:off x="0" y="61540"/>
            <a:ext cx="4173794" cy="1964246"/>
          </a:xfrm>
          <a:prstGeom prst="rect">
            <a:avLst/>
          </a:prstGeom>
        </p:spPr>
      </p:pic>
    </p:spTree>
    <p:extLst>
      <p:ext uri="{BB962C8B-B14F-4D97-AF65-F5344CB8AC3E}">
        <p14:creationId xmlns:p14="http://schemas.microsoft.com/office/powerpoint/2010/main" val="14520294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69024-B49A-4618-8662-A7F580AC18D5}"/>
              </a:ext>
            </a:extLst>
          </p:cNvPr>
          <p:cNvSpPr>
            <a:spLocks noGrp="1"/>
          </p:cNvSpPr>
          <p:nvPr>
            <p:ph type="title"/>
          </p:nvPr>
        </p:nvSpPr>
        <p:spPr>
          <a:xfrm>
            <a:off x="588263" y="457200"/>
            <a:ext cx="11018520" cy="830997"/>
          </a:xfrm>
        </p:spPr>
        <p:txBody>
          <a:bodyPr/>
          <a:lstStyle/>
          <a:p>
            <a:r>
              <a:rPr lang="en-NZ" sz="5400" dirty="0">
                <a:latin typeface="Segoe UI Light" panose="020B0502040204020203" pitchFamily="34" charset="0"/>
                <a:cs typeface="Segoe UI Light" panose="020B0502040204020203" pitchFamily="34" charset="0"/>
              </a:rPr>
              <a:t>Types of Infrastructure as Code</a:t>
            </a:r>
          </a:p>
        </p:txBody>
      </p:sp>
      <p:pic>
        <p:nvPicPr>
          <p:cNvPr id="7" name="Graphic 6">
            <a:extLst>
              <a:ext uri="{FF2B5EF4-FFF2-40B4-BE49-F238E27FC236}">
                <a16:creationId xmlns:a16="http://schemas.microsoft.com/office/drawing/2014/main" id="{793C8B93-34F3-4734-957B-7882CC06EF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47459" y="1916228"/>
            <a:ext cx="2702156" cy="2702156"/>
          </a:xfrm>
          <a:prstGeom prst="rect">
            <a:avLst/>
          </a:prstGeom>
        </p:spPr>
      </p:pic>
      <p:pic>
        <p:nvPicPr>
          <p:cNvPr id="13" name="Graphic 12">
            <a:extLst>
              <a:ext uri="{FF2B5EF4-FFF2-40B4-BE49-F238E27FC236}">
                <a16:creationId xmlns:a16="http://schemas.microsoft.com/office/drawing/2014/main" id="{DE37452A-A788-4B7B-A169-6BC43FF0F7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42386" y="1973649"/>
            <a:ext cx="2587314" cy="2587314"/>
          </a:xfrm>
          <a:prstGeom prst="rect">
            <a:avLst/>
          </a:prstGeom>
        </p:spPr>
      </p:pic>
      <p:sp>
        <p:nvSpPr>
          <p:cNvPr id="16" name="Text Placeholder 4">
            <a:extLst>
              <a:ext uri="{FF2B5EF4-FFF2-40B4-BE49-F238E27FC236}">
                <a16:creationId xmlns:a16="http://schemas.microsoft.com/office/drawing/2014/main" id="{1319DF1D-2A4A-48F4-976E-005992E3E40C}"/>
              </a:ext>
            </a:extLst>
          </p:cNvPr>
          <p:cNvSpPr txBox="1">
            <a:spLocks/>
          </p:cNvSpPr>
          <p:nvPr/>
        </p:nvSpPr>
        <p:spPr>
          <a:xfrm>
            <a:off x="2142386" y="4732998"/>
            <a:ext cx="2587314" cy="55399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NZ" sz="3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Imperative</a:t>
            </a:r>
          </a:p>
        </p:txBody>
      </p:sp>
      <p:sp>
        <p:nvSpPr>
          <p:cNvPr id="18" name="Text Placeholder 4">
            <a:extLst>
              <a:ext uri="{FF2B5EF4-FFF2-40B4-BE49-F238E27FC236}">
                <a16:creationId xmlns:a16="http://schemas.microsoft.com/office/drawing/2014/main" id="{4FEDBD1E-D83F-4F16-8188-BFC4111FB302}"/>
              </a:ext>
            </a:extLst>
          </p:cNvPr>
          <p:cNvSpPr txBox="1">
            <a:spLocks/>
          </p:cNvSpPr>
          <p:nvPr/>
        </p:nvSpPr>
        <p:spPr>
          <a:xfrm>
            <a:off x="7462300" y="4732998"/>
            <a:ext cx="2587314" cy="55399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NZ" sz="3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Declarative</a:t>
            </a:r>
          </a:p>
        </p:txBody>
      </p:sp>
    </p:spTree>
    <p:extLst>
      <p:ext uri="{BB962C8B-B14F-4D97-AF65-F5344CB8AC3E}">
        <p14:creationId xmlns:p14="http://schemas.microsoft.com/office/powerpoint/2010/main" val="69180649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69024-B49A-4618-8662-A7F580AC18D5}"/>
              </a:ext>
            </a:extLst>
          </p:cNvPr>
          <p:cNvSpPr>
            <a:spLocks noGrp="1"/>
          </p:cNvSpPr>
          <p:nvPr>
            <p:ph type="title"/>
          </p:nvPr>
        </p:nvSpPr>
        <p:spPr>
          <a:xfrm>
            <a:off x="588263" y="457200"/>
            <a:ext cx="11018520" cy="830997"/>
          </a:xfrm>
        </p:spPr>
        <p:txBody>
          <a:bodyPr/>
          <a:lstStyle/>
          <a:p>
            <a:r>
              <a:rPr lang="en-NZ" sz="5400" dirty="0">
                <a:latin typeface="Segoe UI Light" panose="020B0502040204020203" pitchFamily="34" charset="0"/>
                <a:cs typeface="Segoe UI Light" panose="020B0502040204020203" pitchFamily="34" charset="0"/>
              </a:rPr>
              <a:t>Types of Infrastructure as Code</a:t>
            </a:r>
          </a:p>
        </p:txBody>
      </p:sp>
      <p:pic>
        <p:nvPicPr>
          <p:cNvPr id="7" name="Graphic 6">
            <a:extLst>
              <a:ext uri="{FF2B5EF4-FFF2-40B4-BE49-F238E27FC236}">
                <a16:creationId xmlns:a16="http://schemas.microsoft.com/office/drawing/2014/main" id="{793C8B93-34F3-4734-957B-7882CC06EF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40295" y="1640707"/>
            <a:ext cx="1641011" cy="1641011"/>
          </a:xfrm>
          <a:prstGeom prst="rect">
            <a:avLst/>
          </a:prstGeom>
        </p:spPr>
      </p:pic>
      <p:pic>
        <p:nvPicPr>
          <p:cNvPr id="13" name="Graphic 12">
            <a:extLst>
              <a:ext uri="{FF2B5EF4-FFF2-40B4-BE49-F238E27FC236}">
                <a16:creationId xmlns:a16="http://schemas.microsoft.com/office/drawing/2014/main" id="{DE37452A-A788-4B7B-A169-6BC43FF0F7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5779" y="1675578"/>
            <a:ext cx="1571268" cy="1571268"/>
          </a:xfrm>
          <a:prstGeom prst="rect">
            <a:avLst/>
          </a:prstGeom>
        </p:spPr>
      </p:pic>
      <p:sp>
        <p:nvSpPr>
          <p:cNvPr id="16" name="Text Placeholder 4">
            <a:extLst>
              <a:ext uri="{FF2B5EF4-FFF2-40B4-BE49-F238E27FC236}">
                <a16:creationId xmlns:a16="http://schemas.microsoft.com/office/drawing/2014/main" id="{1319DF1D-2A4A-48F4-976E-005992E3E40C}"/>
              </a:ext>
            </a:extLst>
          </p:cNvPr>
          <p:cNvSpPr txBox="1">
            <a:spLocks/>
          </p:cNvSpPr>
          <p:nvPr/>
        </p:nvSpPr>
        <p:spPr>
          <a:xfrm>
            <a:off x="2480348" y="2184213"/>
            <a:ext cx="2587314" cy="55399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NZ" sz="3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Imperative</a:t>
            </a:r>
          </a:p>
        </p:txBody>
      </p:sp>
      <p:sp>
        <p:nvSpPr>
          <p:cNvPr id="18" name="Text Placeholder 4">
            <a:extLst>
              <a:ext uri="{FF2B5EF4-FFF2-40B4-BE49-F238E27FC236}">
                <a16:creationId xmlns:a16="http://schemas.microsoft.com/office/drawing/2014/main" id="{4FEDBD1E-D83F-4F16-8188-BFC4111FB302}"/>
              </a:ext>
            </a:extLst>
          </p:cNvPr>
          <p:cNvSpPr txBox="1">
            <a:spLocks/>
          </p:cNvSpPr>
          <p:nvPr/>
        </p:nvSpPr>
        <p:spPr>
          <a:xfrm>
            <a:off x="8634607" y="2184213"/>
            <a:ext cx="2587314" cy="55399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NZ" sz="3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Declarative</a:t>
            </a:r>
          </a:p>
        </p:txBody>
      </p:sp>
      <p:sp>
        <p:nvSpPr>
          <p:cNvPr id="4" name="Text Placeholder 4">
            <a:extLst>
              <a:ext uri="{FF2B5EF4-FFF2-40B4-BE49-F238E27FC236}">
                <a16:creationId xmlns:a16="http://schemas.microsoft.com/office/drawing/2014/main" id="{731F17AE-213F-448D-AA8E-D77334CAC85F}"/>
              </a:ext>
            </a:extLst>
          </p:cNvPr>
          <p:cNvSpPr txBox="1">
            <a:spLocks/>
          </p:cNvSpPr>
          <p:nvPr/>
        </p:nvSpPr>
        <p:spPr>
          <a:xfrm>
            <a:off x="855779" y="3503769"/>
            <a:ext cx="4211883" cy="301621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NZ"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Issue commands.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NZ"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You must handle:</a:t>
            </a:r>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NZ"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Dependencies</a:t>
            </a:r>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NZ"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Errors</a:t>
            </a:r>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NZ"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Version upgrades</a:t>
            </a:r>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NZ"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Idempotence</a:t>
            </a:r>
          </a:p>
        </p:txBody>
      </p:sp>
      <p:sp>
        <p:nvSpPr>
          <p:cNvPr id="5" name="Text Placeholder 4">
            <a:extLst>
              <a:ext uri="{FF2B5EF4-FFF2-40B4-BE49-F238E27FC236}">
                <a16:creationId xmlns:a16="http://schemas.microsoft.com/office/drawing/2014/main" id="{F25DAEEE-D6EA-47E8-9C64-5C48CA199D97}"/>
              </a:ext>
            </a:extLst>
          </p:cNvPr>
          <p:cNvSpPr txBox="1">
            <a:spLocks/>
          </p:cNvSpPr>
          <p:nvPr/>
        </p:nvSpPr>
        <p:spPr>
          <a:xfrm>
            <a:off x="7010040" y="3503769"/>
            <a:ext cx="4953360" cy="146501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NZ"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Describe the end state.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NZ"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You tell the tool </a:t>
            </a:r>
            <a:r>
              <a:rPr kumimoji="0" lang="en-NZ" sz="28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what</a:t>
            </a:r>
            <a:r>
              <a:rPr kumimoji="0" lang="en-NZ"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you want.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NZ"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It figures out </a:t>
            </a:r>
            <a:r>
              <a:rPr kumimoji="0" lang="en-NZ" sz="28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how</a:t>
            </a:r>
            <a:r>
              <a:rPr kumimoji="0" lang="en-NZ"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to do it.</a:t>
            </a:r>
          </a:p>
        </p:txBody>
      </p:sp>
    </p:spTree>
    <p:extLst>
      <p:ext uri="{BB962C8B-B14F-4D97-AF65-F5344CB8AC3E}">
        <p14:creationId xmlns:p14="http://schemas.microsoft.com/office/powerpoint/2010/main" val="3589104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69024-B49A-4618-8662-A7F580AC18D5}"/>
              </a:ext>
            </a:extLst>
          </p:cNvPr>
          <p:cNvSpPr>
            <a:spLocks noGrp="1"/>
          </p:cNvSpPr>
          <p:nvPr>
            <p:ph type="title"/>
          </p:nvPr>
        </p:nvSpPr>
        <p:spPr>
          <a:xfrm>
            <a:off x="588263" y="457200"/>
            <a:ext cx="11018520" cy="830997"/>
          </a:xfrm>
        </p:spPr>
        <p:txBody>
          <a:bodyPr/>
          <a:lstStyle/>
          <a:p>
            <a:r>
              <a:rPr lang="en-NZ" sz="5400" dirty="0">
                <a:latin typeface="Segoe UI Light" panose="020B0502040204020203" pitchFamily="34" charset="0"/>
                <a:cs typeface="Segoe UI Light" panose="020B0502040204020203" pitchFamily="34" charset="0"/>
              </a:rPr>
              <a:t>Types of Infrastructure as Code</a:t>
            </a:r>
          </a:p>
        </p:txBody>
      </p:sp>
      <p:pic>
        <p:nvPicPr>
          <p:cNvPr id="7" name="Graphic 6">
            <a:extLst>
              <a:ext uri="{FF2B5EF4-FFF2-40B4-BE49-F238E27FC236}">
                <a16:creationId xmlns:a16="http://schemas.microsoft.com/office/drawing/2014/main" id="{793C8B93-34F3-4734-957B-7882CC06EF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40295" y="1640707"/>
            <a:ext cx="1641011" cy="1641011"/>
          </a:xfrm>
          <a:prstGeom prst="rect">
            <a:avLst/>
          </a:prstGeom>
        </p:spPr>
      </p:pic>
      <p:pic>
        <p:nvPicPr>
          <p:cNvPr id="13" name="Graphic 12">
            <a:extLst>
              <a:ext uri="{FF2B5EF4-FFF2-40B4-BE49-F238E27FC236}">
                <a16:creationId xmlns:a16="http://schemas.microsoft.com/office/drawing/2014/main" id="{DE37452A-A788-4B7B-A169-6BC43FF0F7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5779" y="1675578"/>
            <a:ext cx="1571268" cy="1571268"/>
          </a:xfrm>
          <a:prstGeom prst="rect">
            <a:avLst/>
          </a:prstGeom>
        </p:spPr>
      </p:pic>
      <p:sp>
        <p:nvSpPr>
          <p:cNvPr id="16" name="Text Placeholder 4">
            <a:extLst>
              <a:ext uri="{FF2B5EF4-FFF2-40B4-BE49-F238E27FC236}">
                <a16:creationId xmlns:a16="http://schemas.microsoft.com/office/drawing/2014/main" id="{1319DF1D-2A4A-48F4-976E-005992E3E40C}"/>
              </a:ext>
            </a:extLst>
          </p:cNvPr>
          <p:cNvSpPr txBox="1">
            <a:spLocks/>
          </p:cNvSpPr>
          <p:nvPr/>
        </p:nvSpPr>
        <p:spPr>
          <a:xfrm>
            <a:off x="2480348" y="2184213"/>
            <a:ext cx="2587314" cy="55399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NZ" sz="3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Imperative</a:t>
            </a:r>
          </a:p>
        </p:txBody>
      </p:sp>
      <p:sp>
        <p:nvSpPr>
          <p:cNvPr id="18" name="Text Placeholder 4">
            <a:extLst>
              <a:ext uri="{FF2B5EF4-FFF2-40B4-BE49-F238E27FC236}">
                <a16:creationId xmlns:a16="http://schemas.microsoft.com/office/drawing/2014/main" id="{4FEDBD1E-D83F-4F16-8188-BFC4111FB302}"/>
              </a:ext>
            </a:extLst>
          </p:cNvPr>
          <p:cNvSpPr txBox="1">
            <a:spLocks/>
          </p:cNvSpPr>
          <p:nvPr/>
        </p:nvSpPr>
        <p:spPr>
          <a:xfrm>
            <a:off x="8634607" y="2184213"/>
            <a:ext cx="2587314" cy="55399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NZ" sz="3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Declarative</a:t>
            </a:r>
          </a:p>
        </p:txBody>
      </p:sp>
      <p:sp>
        <p:nvSpPr>
          <p:cNvPr id="4" name="Text Placeholder 4">
            <a:extLst>
              <a:ext uri="{FF2B5EF4-FFF2-40B4-BE49-F238E27FC236}">
                <a16:creationId xmlns:a16="http://schemas.microsoft.com/office/drawing/2014/main" id="{731F17AE-213F-448D-AA8E-D77334CAC85F}"/>
              </a:ext>
            </a:extLst>
          </p:cNvPr>
          <p:cNvSpPr txBox="1">
            <a:spLocks/>
          </p:cNvSpPr>
          <p:nvPr/>
        </p:nvSpPr>
        <p:spPr>
          <a:xfrm>
            <a:off x="855779" y="3503769"/>
            <a:ext cx="4211883" cy="110799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NZ"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Azure CLI or </a:t>
            </a:r>
            <a:r>
              <a:rPr lang="en-NZ" dirty="0">
                <a:gradFill>
                  <a:gsLst>
                    <a:gs pos="1250">
                      <a:srgbClr val="1A1A1A"/>
                    </a:gs>
                    <a:gs pos="100000">
                      <a:srgbClr val="1A1A1A"/>
                    </a:gs>
                  </a:gsLst>
                  <a:lin ang="5400000" scaled="0"/>
                </a:gradFill>
              </a:rPr>
              <a:t>PowerShell</a:t>
            </a:r>
          </a:p>
          <a:p>
            <a:r>
              <a:rPr lang="en-US" sz="2000" dirty="0"/>
              <a:t>Sequential code calling commands to create the infrastructure.</a:t>
            </a:r>
          </a:p>
        </p:txBody>
      </p:sp>
      <p:sp>
        <p:nvSpPr>
          <p:cNvPr id="5" name="Text Placeholder 4">
            <a:extLst>
              <a:ext uri="{FF2B5EF4-FFF2-40B4-BE49-F238E27FC236}">
                <a16:creationId xmlns:a16="http://schemas.microsoft.com/office/drawing/2014/main" id="{F25DAEEE-D6EA-47E8-9C64-5C48CA199D97}"/>
              </a:ext>
            </a:extLst>
          </p:cNvPr>
          <p:cNvSpPr txBox="1">
            <a:spLocks/>
          </p:cNvSpPr>
          <p:nvPr/>
        </p:nvSpPr>
        <p:spPr>
          <a:xfrm>
            <a:off x="7010040" y="3503769"/>
            <a:ext cx="4953360" cy="307776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NZ"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ARM Templates</a:t>
            </a:r>
          </a:p>
          <a:p>
            <a:r>
              <a:rPr lang="en-US" sz="2000" dirty="0"/>
              <a:t>Either a </a:t>
            </a:r>
            <a:r>
              <a:rPr lang="en-US" sz="2000" b="1" dirty="0">
                <a:solidFill>
                  <a:srgbClr val="7030A0"/>
                </a:solidFill>
              </a:rPr>
              <a:t>Bicep</a:t>
            </a:r>
            <a:r>
              <a:rPr lang="en-US" sz="2000" dirty="0"/>
              <a:t> domain-specific language (DSL) file or  </a:t>
            </a:r>
            <a:r>
              <a:rPr lang="en-US" sz="2000" b="1" dirty="0">
                <a:solidFill>
                  <a:srgbClr val="7030A0"/>
                </a:solidFill>
              </a:rPr>
              <a:t>JavaScript Object Notation </a:t>
            </a:r>
            <a:r>
              <a:rPr lang="en-US" sz="2000" dirty="0"/>
              <a:t>(JSON) file that defines one or more resources to deploy to a resource group. </a:t>
            </a:r>
          </a:p>
          <a:p>
            <a:r>
              <a:rPr lang="en-US" sz="2000" dirty="0"/>
              <a:t>A template also defines the dependencies between the deployed resources. </a:t>
            </a:r>
          </a:p>
          <a:p>
            <a:r>
              <a:rPr lang="en-US" sz="2000" dirty="0"/>
              <a:t>A template can be used to deploy the resources consistently and repeatedly.</a:t>
            </a:r>
            <a:endParaRPr lang="en-US" dirty="0"/>
          </a:p>
        </p:txBody>
      </p:sp>
    </p:spTree>
    <p:extLst>
      <p:ext uri="{BB962C8B-B14F-4D97-AF65-F5344CB8AC3E}">
        <p14:creationId xmlns:p14="http://schemas.microsoft.com/office/powerpoint/2010/main" val="3721427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2CD7EF-20DB-4C7B-AD90-791EDB840CA5}"/>
              </a:ext>
            </a:extLst>
          </p:cNvPr>
          <p:cNvSpPr/>
          <p:nvPr/>
        </p:nvSpPr>
        <p:spPr bwMode="auto">
          <a:xfrm>
            <a:off x="480224" y="5282470"/>
            <a:ext cx="11505730" cy="1499368"/>
          </a:xfrm>
          <a:prstGeom prst="rect">
            <a:avLst/>
          </a:prstGeom>
          <a:solidFill>
            <a:srgbClr val="6666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Example ARM Template with JSON deployment via Azure CLI</a:t>
            </a:r>
          </a:p>
        </p:txBody>
      </p:sp>
      <p:sp>
        <p:nvSpPr>
          <p:cNvPr id="7" name="Rectangle 6">
            <a:extLst>
              <a:ext uri="{FF2B5EF4-FFF2-40B4-BE49-F238E27FC236}">
                <a16:creationId xmlns:a16="http://schemas.microsoft.com/office/drawing/2014/main" id="{6F2F102E-38FA-4BC5-AD59-B7948A0D4692}"/>
              </a:ext>
            </a:extLst>
          </p:cNvPr>
          <p:cNvSpPr/>
          <p:nvPr/>
        </p:nvSpPr>
        <p:spPr bwMode="auto">
          <a:xfrm>
            <a:off x="7674424" y="601874"/>
            <a:ext cx="4311530" cy="4562133"/>
          </a:xfrm>
          <a:prstGeom prst="rect">
            <a:avLst/>
          </a:prstGeom>
          <a:solidFill>
            <a:srgbClr val="6666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err="1">
                <a:gradFill>
                  <a:gsLst>
                    <a:gs pos="0">
                      <a:srgbClr val="FFFFFF"/>
                    </a:gs>
                    <a:gs pos="100000">
                      <a:srgbClr val="FFFFFF"/>
                    </a:gs>
                  </a:gsLst>
                  <a:lin ang="5400000" scaled="0"/>
                </a:gradFill>
                <a:ea typeface="Segoe UI" pitchFamily="34" charset="0"/>
                <a:cs typeface="Segoe UI" pitchFamily="34" charset="0"/>
              </a:rPr>
              <a:t>exampleTemplate.json</a:t>
            </a: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a:extLst>
              <a:ext uri="{FF2B5EF4-FFF2-40B4-BE49-F238E27FC236}">
                <a16:creationId xmlns:a16="http://schemas.microsoft.com/office/drawing/2014/main" id="{5CE96408-97DE-470C-AAC3-BCF658FBD800}"/>
              </a:ext>
            </a:extLst>
          </p:cNvPr>
          <p:cNvSpPr>
            <a:spLocks noGrp="1"/>
          </p:cNvSpPr>
          <p:nvPr>
            <p:ph type="body" sz="quarter" idx="10"/>
          </p:nvPr>
        </p:nvSpPr>
        <p:spPr>
          <a:xfrm>
            <a:off x="317879" y="2059930"/>
            <a:ext cx="7157792" cy="2283702"/>
          </a:xfrm>
        </p:spPr>
        <p:txBody>
          <a:bodyPr/>
          <a:lstStyle/>
          <a:p>
            <a:r>
              <a:rPr lang="en-US" sz="2200" dirty="0">
                <a:solidFill>
                  <a:schemeClr val="bg1">
                    <a:lumMod val="50000"/>
                  </a:schemeClr>
                </a:solidFill>
                <a:latin typeface="+mn-lt"/>
              </a:rPr>
              <a:t>Declarative format defines resources to be deployed:</a:t>
            </a:r>
          </a:p>
          <a:p>
            <a:pPr lvl="1"/>
            <a:r>
              <a:rPr lang="en-US" sz="2200" dirty="0">
                <a:solidFill>
                  <a:schemeClr val="accent2">
                    <a:lumMod val="50000"/>
                    <a:lumOff val="50000"/>
                  </a:schemeClr>
                </a:solidFill>
              </a:rPr>
              <a:t>Parameters</a:t>
            </a:r>
            <a:r>
              <a:rPr lang="en-US" sz="2000" dirty="0">
                <a:solidFill>
                  <a:schemeClr val="accent2">
                    <a:lumMod val="50000"/>
                    <a:lumOff val="50000"/>
                  </a:schemeClr>
                </a:solidFill>
              </a:rPr>
              <a:t>, Variables, Resources, Outputs</a:t>
            </a:r>
          </a:p>
          <a:p>
            <a:r>
              <a:rPr lang="en-US" sz="2200" dirty="0">
                <a:solidFill>
                  <a:schemeClr val="bg1">
                    <a:lumMod val="50000"/>
                  </a:schemeClr>
                </a:solidFill>
                <a:latin typeface="+mn-lt"/>
              </a:rPr>
              <a:t>JSON files with lots of “{ }”s, “;”s, and name value pairs</a:t>
            </a:r>
          </a:p>
          <a:p>
            <a:r>
              <a:rPr lang="en-US" sz="2200" dirty="0">
                <a:solidFill>
                  <a:schemeClr val="bg1">
                    <a:lumMod val="50000"/>
                  </a:schemeClr>
                </a:solidFill>
                <a:latin typeface="+mn-lt"/>
              </a:rPr>
              <a:t>Unforgiving error messages if you’re missing a semi-colon or a matching curly bracket</a:t>
            </a:r>
          </a:p>
          <a:p>
            <a:r>
              <a:rPr lang="en-US" sz="2200" dirty="0">
                <a:solidFill>
                  <a:schemeClr val="bg1">
                    <a:lumMod val="50000"/>
                  </a:schemeClr>
                </a:solidFill>
                <a:latin typeface="+mn-lt"/>
              </a:rPr>
              <a:t>Use Azure CLI or PowerShell Cmdlets to deploy</a:t>
            </a:r>
          </a:p>
        </p:txBody>
      </p:sp>
      <p:sp>
        <p:nvSpPr>
          <p:cNvPr id="3" name="Title 2">
            <a:extLst>
              <a:ext uri="{FF2B5EF4-FFF2-40B4-BE49-F238E27FC236}">
                <a16:creationId xmlns:a16="http://schemas.microsoft.com/office/drawing/2014/main" id="{72AAAA7D-C041-480A-8B2B-9E8EE98E6522}"/>
              </a:ext>
            </a:extLst>
          </p:cNvPr>
          <p:cNvSpPr>
            <a:spLocks noGrp="1"/>
          </p:cNvSpPr>
          <p:nvPr>
            <p:ph type="title"/>
          </p:nvPr>
        </p:nvSpPr>
        <p:spPr/>
        <p:txBody>
          <a:bodyPr/>
          <a:lstStyle/>
          <a:p>
            <a:r>
              <a:rPr lang="en-US" sz="5400" dirty="0">
                <a:solidFill>
                  <a:schemeClr val="bg1">
                    <a:lumMod val="50000"/>
                  </a:schemeClr>
                </a:solidFill>
              </a:rPr>
              <a:t>ARM Templates “1.0”</a:t>
            </a:r>
            <a:br>
              <a:rPr lang="en-US" dirty="0"/>
            </a:br>
            <a:r>
              <a:rPr lang="en-US" sz="3200" dirty="0">
                <a:solidFill>
                  <a:srgbClr val="0070C0"/>
                </a:solidFill>
              </a:rPr>
              <a:t>A quick review</a:t>
            </a:r>
            <a:endParaRPr lang="en-US" dirty="0">
              <a:solidFill>
                <a:srgbClr val="0070C0"/>
              </a:solidFill>
            </a:endParaRPr>
          </a:p>
        </p:txBody>
      </p:sp>
      <p:pic>
        <p:nvPicPr>
          <p:cNvPr id="5" name="Picture 4" descr="Text&#10;&#10;Description automatically generated">
            <a:extLst>
              <a:ext uri="{FF2B5EF4-FFF2-40B4-BE49-F238E27FC236}">
                <a16:creationId xmlns:a16="http://schemas.microsoft.com/office/drawing/2014/main" id="{E3569831-8A53-47B7-849E-6351881EA5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3933" y="1055785"/>
            <a:ext cx="4110188" cy="3965495"/>
          </a:xfrm>
          <a:prstGeom prst="rect">
            <a:avLst/>
          </a:prstGeom>
        </p:spPr>
      </p:pic>
      <p:sp>
        <p:nvSpPr>
          <p:cNvPr id="6" name="Rectangle 5">
            <a:extLst>
              <a:ext uri="{FF2B5EF4-FFF2-40B4-BE49-F238E27FC236}">
                <a16:creationId xmlns:a16="http://schemas.microsoft.com/office/drawing/2014/main" id="{73712185-F8EE-41B9-BE5C-73A1DDB8B947}"/>
              </a:ext>
            </a:extLst>
          </p:cNvPr>
          <p:cNvSpPr/>
          <p:nvPr/>
        </p:nvSpPr>
        <p:spPr bwMode="auto">
          <a:xfrm>
            <a:off x="609173" y="5762593"/>
            <a:ext cx="11313586" cy="922920"/>
          </a:xfrm>
          <a:prstGeom prst="rect">
            <a:avLst/>
          </a:prstGeom>
          <a:solidFill>
            <a:schemeClr val="bg1">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Segoe UI"/>
                <a:ea typeface="+mn-ea"/>
                <a:cs typeface="+mn-cs"/>
              </a:rPr>
              <a:t> </a:t>
            </a:r>
            <a:r>
              <a:rPr kumimoji="0" lang="en-US" sz="2000" b="0" i="0" u="none" strike="noStrike" kern="1200" cap="none" spc="0" normalizeH="0" baseline="0" noProof="0" dirty="0">
                <a:ln>
                  <a:noFill/>
                </a:ln>
                <a:solidFill>
                  <a:srgbClr val="00B050"/>
                </a:solidFill>
                <a:effectLst/>
                <a:uLnTx/>
                <a:uFillTx/>
                <a:latin typeface="Consolas" panose="020B0609020204030204" pitchFamily="49" charset="0"/>
              </a:rPr>
              <a:t>terminal:</a:t>
            </a:r>
            <a:r>
              <a:rPr kumimoji="0" lang="en-US" sz="2000" b="0" i="0" u="none" strike="noStrike" kern="1200" cap="none" spc="0" normalizeH="0" baseline="0" noProof="0" dirty="0">
                <a:ln>
                  <a:noFill/>
                </a:ln>
                <a:solidFill>
                  <a:schemeClr val="accent2">
                    <a:lumMod val="50000"/>
                    <a:lumOff val="50000"/>
                  </a:schemeClr>
                </a:solidFill>
                <a:effectLst/>
                <a:uLnTx/>
                <a:uFillTx/>
                <a:latin typeface="Consolas" panose="020B0609020204030204" pitchFamily="49" charset="0"/>
              </a:rPr>
              <a:t>~</a:t>
            </a:r>
            <a:r>
              <a:rPr kumimoji="0" lang="en-US" sz="2000" b="0" i="0" u="none" strike="noStrike" kern="1200" cap="none" spc="0" normalizeH="0" baseline="0" noProof="0" dirty="0">
                <a:ln>
                  <a:noFill/>
                </a:ln>
                <a:solidFill>
                  <a:schemeClr val="tx1"/>
                </a:solidFill>
                <a:effectLst/>
                <a:uLnTx/>
                <a:uFillTx/>
                <a:latin typeface="Consolas" panose="020B0609020204030204" pitchFamily="49" charset="0"/>
              </a:rPr>
              <a:t>$ </a:t>
            </a:r>
            <a:r>
              <a:rPr kumimoji="0" lang="en-US" sz="2000" b="0" i="0" u="none" strike="noStrike" kern="1200" cap="none" spc="0" normalizeH="0" baseline="0" noProof="0" dirty="0" err="1">
                <a:ln>
                  <a:noFill/>
                </a:ln>
                <a:solidFill>
                  <a:schemeClr val="tx1"/>
                </a:solidFill>
                <a:effectLst/>
                <a:uLnTx/>
                <a:uFillTx/>
                <a:latin typeface="Consolas" panose="020B0609020204030204" pitchFamily="49" charset="0"/>
              </a:rPr>
              <a:t>az</a:t>
            </a:r>
            <a:r>
              <a:rPr kumimoji="0" lang="en-US" sz="2000" b="0" i="0" u="none" strike="noStrike" kern="1200" cap="none" spc="0" normalizeH="0" baseline="0" noProof="0" dirty="0">
                <a:ln>
                  <a:noFill/>
                </a:ln>
                <a:solidFill>
                  <a:schemeClr val="tx1"/>
                </a:solidFill>
                <a:effectLst/>
                <a:uLnTx/>
                <a:uFillTx/>
                <a:latin typeface="Consolas" panose="020B0609020204030204" pitchFamily="49" charset="0"/>
              </a:rPr>
              <a:t> deployment group create -f </a:t>
            </a:r>
            <a:r>
              <a:rPr lang="en-US" sz="2000" dirty="0">
                <a:solidFill>
                  <a:srgbClr val="FFFF00"/>
                </a:solidFill>
                <a:latin typeface="Consolas" panose="020B0609020204030204" pitchFamily="49" charset="0"/>
              </a:rPr>
              <a:t>e</a:t>
            </a:r>
            <a:r>
              <a:rPr kumimoji="0" lang="en-US" sz="2000" b="0" i="0" u="none" strike="noStrike" kern="1200" cap="none" spc="0" normalizeH="0" baseline="0" noProof="0" dirty="0" err="1">
                <a:ln>
                  <a:noFill/>
                </a:ln>
                <a:solidFill>
                  <a:srgbClr val="FFFF00"/>
                </a:solidFill>
                <a:effectLst/>
                <a:uLnTx/>
                <a:uFillTx/>
                <a:latin typeface="Consolas" panose="020B0609020204030204" pitchFamily="49" charset="0"/>
              </a:rPr>
              <a:t>xampleTemplate.json</a:t>
            </a:r>
            <a:r>
              <a:rPr kumimoji="0" lang="en-US" sz="2000" b="0" i="0" u="none" strike="noStrike" kern="1200" cap="none" spc="0" normalizeH="0" baseline="0" noProof="0" dirty="0">
                <a:ln>
                  <a:noFill/>
                </a:ln>
                <a:solidFill>
                  <a:schemeClr val="tx1"/>
                </a:solidFill>
                <a:effectLst/>
                <a:uLnTx/>
                <a:uFillTx/>
                <a:latin typeface="Consolas" panose="020B0609020204030204" pitchFamily="49" charset="0"/>
              </a:rPr>
              <a:t> </a:t>
            </a:r>
            <a:br>
              <a:rPr kumimoji="0" lang="en-US" sz="2000" b="0" i="0" u="none" strike="noStrike" kern="1200" cap="none" spc="0" normalizeH="0" baseline="0" noProof="0" dirty="0">
                <a:ln>
                  <a:noFill/>
                </a:ln>
                <a:solidFill>
                  <a:schemeClr val="tx1"/>
                </a:solidFill>
                <a:effectLst/>
                <a:uLnTx/>
                <a:uFillTx/>
                <a:latin typeface="Consolas" panose="020B0609020204030204" pitchFamily="49" charset="0"/>
              </a:rPr>
            </a:br>
            <a:r>
              <a:rPr kumimoji="0" lang="en-US" sz="2000" b="0" i="0" u="none" strike="noStrike" kern="1200" cap="none" spc="0" normalizeH="0" baseline="0" noProof="0" dirty="0">
                <a:ln>
                  <a:noFill/>
                </a:ln>
                <a:solidFill>
                  <a:schemeClr val="tx1"/>
                </a:solidFill>
                <a:effectLst/>
                <a:uLnTx/>
                <a:uFillTx/>
                <a:latin typeface="Consolas" panose="020B0609020204030204" pitchFamily="49" charset="0"/>
              </a:rPr>
              <a:t>            –-resource-group </a:t>
            </a:r>
            <a:r>
              <a:rPr kumimoji="0" lang="en-US" sz="2000" b="0" i="0" u="none" strike="noStrike" kern="1200" cap="none" spc="0" normalizeH="0" baseline="0" noProof="0" dirty="0" err="1">
                <a:ln>
                  <a:noFill/>
                </a:ln>
                <a:solidFill>
                  <a:schemeClr val="tx1"/>
                </a:solidFill>
                <a:effectLst/>
                <a:uLnTx/>
                <a:uFillTx/>
                <a:latin typeface="Consolas" panose="020B0609020204030204" pitchFamily="49" charset="0"/>
              </a:rPr>
              <a:t>exampleResourceGroup</a:t>
            </a:r>
            <a:r>
              <a:rPr kumimoji="0" lang="en-US" sz="2000" b="0" i="0" u="none" strike="noStrike" kern="1200" cap="none" spc="0" normalizeH="0" baseline="0" noProof="0" dirty="0">
                <a:ln>
                  <a:noFill/>
                </a:ln>
                <a:solidFill>
                  <a:schemeClr val="tx1"/>
                </a:solidFill>
                <a:effectLst/>
                <a:uLnTx/>
                <a:uFillTx/>
                <a:latin typeface="Consolas" panose="020B0609020204030204" pitchFamily="49" charset="0"/>
              </a:rPr>
              <a:t> -n </a:t>
            </a:r>
            <a:r>
              <a:rPr kumimoji="0" lang="en-US" sz="2000" b="0" i="0" u="none" strike="noStrike" kern="1200" cap="none" spc="0" normalizeH="0" baseline="0" noProof="0" dirty="0" err="1">
                <a:ln>
                  <a:noFill/>
                </a:ln>
                <a:solidFill>
                  <a:schemeClr val="tx1"/>
                </a:solidFill>
                <a:effectLst/>
                <a:uLnTx/>
                <a:uFillTx/>
                <a:latin typeface="Consolas" panose="020B0609020204030204" pitchFamily="49" charset="0"/>
              </a:rPr>
              <a:t>exampleDeployment</a:t>
            </a:r>
            <a:endParaRPr kumimoji="0" lang="en-US" sz="2000" b="0" i="0" u="none" strike="noStrike" kern="1200" cap="none" spc="0" normalizeH="0" baseline="0" noProof="0" dirty="0">
              <a:ln>
                <a:noFill/>
              </a:ln>
              <a:solidFill>
                <a:schemeClr val="tx1"/>
              </a:solidFill>
              <a:effectLst/>
              <a:uLnTx/>
              <a:uFillTx/>
              <a:latin typeface="Consolas" panose="020B0609020204030204" pitchFamily="49" charset="0"/>
            </a:endParaRPr>
          </a:p>
        </p:txBody>
      </p:sp>
    </p:spTree>
    <p:extLst>
      <p:ext uri="{BB962C8B-B14F-4D97-AF65-F5344CB8AC3E}">
        <p14:creationId xmlns:p14="http://schemas.microsoft.com/office/powerpoint/2010/main" val="1956643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1558" y="2189047"/>
            <a:ext cx="11653523" cy="4159280"/>
          </a:xfrm>
        </p:spPr>
        <p:txBody>
          <a:bodyPr/>
          <a:lstStyle/>
          <a:p>
            <a:r>
              <a:rPr lang="en-US" dirty="0">
                <a:hlinkClick r:id="rId3"/>
              </a:rPr>
              <a:t>Install Windows Subsystem for Linux</a:t>
            </a:r>
            <a:r>
              <a:rPr lang="en-US" dirty="0"/>
              <a:t> (Bash Shell)</a:t>
            </a:r>
          </a:p>
          <a:p>
            <a:r>
              <a:rPr lang="en-US" dirty="0">
                <a:hlinkClick r:id="rId4"/>
              </a:rPr>
              <a:t>Install the Azure CLI</a:t>
            </a:r>
            <a:r>
              <a:rPr lang="en-US" dirty="0"/>
              <a:t> (in WSL if on Windows!) </a:t>
            </a:r>
          </a:p>
          <a:p>
            <a:r>
              <a:rPr lang="en-US" dirty="0">
                <a:hlinkClick r:id="rId5"/>
              </a:rPr>
              <a:t>Install PowerShell Cmdlets for Azure</a:t>
            </a:r>
            <a:endParaRPr lang="en-US" dirty="0"/>
          </a:p>
          <a:p>
            <a:r>
              <a:rPr lang="en-US" dirty="0">
                <a:hlinkClick r:id="rId6"/>
              </a:rPr>
              <a:t>Install Visual Studio Code</a:t>
            </a:r>
            <a:endParaRPr lang="en-US" dirty="0"/>
          </a:p>
          <a:p>
            <a:r>
              <a:rPr lang="en-US" dirty="0">
                <a:hlinkClick r:id="rId7"/>
              </a:rPr>
              <a:t>Install ARM Tools extension for VS Code</a:t>
            </a:r>
            <a:endParaRPr lang="en-US" dirty="0"/>
          </a:p>
          <a:p>
            <a:r>
              <a:rPr lang="en-US" dirty="0">
                <a:hlinkClick r:id="rId8"/>
              </a:rPr>
              <a:t>Install Bicep extension for VS Code</a:t>
            </a:r>
            <a:endParaRPr lang="en-US" dirty="0"/>
          </a:p>
        </p:txBody>
      </p:sp>
      <p:sp>
        <p:nvSpPr>
          <p:cNvPr id="3" name="Title 2"/>
          <p:cNvSpPr>
            <a:spLocks noGrp="1"/>
          </p:cNvSpPr>
          <p:nvPr>
            <p:ph type="title"/>
          </p:nvPr>
        </p:nvSpPr>
        <p:spPr/>
        <p:txBody>
          <a:bodyPr/>
          <a:lstStyle/>
          <a:p>
            <a:r>
              <a:rPr lang="en-US" dirty="0"/>
              <a:t>Challenge #0</a:t>
            </a:r>
            <a:br>
              <a:rPr lang="en-US" dirty="0"/>
            </a:br>
            <a:r>
              <a:rPr lang="en-US" sz="3600" dirty="0">
                <a:solidFill>
                  <a:srgbClr val="0070C0"/>
                </a:solidFill>
              </a:rPr>
              <a:t>Get your machines ready!</a:t>
            </a:r>
            <a:endParaRPr lang="en-US" dirty="0">
              <a:solidFill>
                <a:srgbClr val="0070C0"/>
              </a:solidFill>
            </a:endParaRPr>
          </a:p>
        </p:txBody>
      </p:sp>
    </p:spTree>
    <p:extLst>
      <p:ext uri="{BB962C8B-B14F-4D97-AF65-F5344CB8AC3E}">
        <p14:creationId xmlns:p14="http://schemas.microsoft.com/office/powerpoint/2010/main" val="408639350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E96408-97DE-470C-AAC3-BCF658FBD800}"/>
              </a:ext>
            </a:extLst>
          </p:cNvPr>
          <p:cNvSpPr>
            <a:spLocks noGrp="1"/>
          </p:cNvSpPr>
          <p:nvPr>
            <p:ph type="body" sz="quarter" idx="10"/>
          </p:nvPr>
        </p:nvSpPr>
        <p:spPr>
          <a:xfrm>
            <a:off x="271557" y="1787814"/>
            <a:ext cx="8582993" cy="4567404"/>
          </a:xfrm>
        </p:spPr>
        <p:txBody>
          <a:bodyPr/>
          <a:lstStyle/>
          <a:p>
            <a:r>
              <a:rPr lang="en-US" sz="3200" dirty="0">
                <a:solidFill>
                  <a:schemeClr val="bg1">
                    <a:lumMod val="50000"/>
                  </a:schemeClr>
                </a:solidFill>
              </a:rPr>
              <a:t>A new declarative domain-specific language (DSL) for deploying Azure resources</a:t>
            </a:r>
          </a:p>
          <a:p>
            <a:r>
              <a:rPr lang="en-US" sz="3200" dirty="0">
                <a:solidFill>
                  <a:schemeClr val="bg1">
                    <a:lumMod val="50000"/>
                  </a:schemeClr>
                </a:solidFill>
              </a:rPr>
              <a:t>Bicep syntax reduces complexity and improves developer experience over JSON</a:t>
            </a:r>
          </a:p>
          <a:p>
            <a:r>
              <a:rPr lang="en-US" sz="3200" dirty="0">
                <a:solidFill>
                  <a:schemeClr val="bg1">
                    <a:lumMod val="50000"/>
                  </a:schemeClr>
                </a:solidFill>
              </a:rPr>
              <a:t>Bicep files ARE considered ARM Templates!</a:t>
            </a:r>
          </a:p>
          <a:p>
            <a:r>
              <a:rPr lang="en-US" sz="3200" dirty="0">
                <a:solidFill>
                  <a:schemeClr val="bg1">
                    <a:lumMod val="50000"/>
                  </a:schemeClr>
                </a:solidFill>
              </a:rPr>
              <a:t>Bicep is a “</a:t>
            </a:r>
            <a:r>
              <a:rPr lang="en-US" sz="3200" dirty="0" err="1">
                <a:solidFill>
                  <a:schemeClr val="bg1">
                    <a:lumMod val="50000"/>
                  </a:schemeClr>
                </a:solidFill>
              </a:rPr>
              <a:t>transpiled</a:t>
            </a:r>
            <a:r>
              <a:rPr lang="en-US" sz="3200" dirty="0">
                <a:solidFill>
                  <a:schemeClr val="bg1">
                    <a:lumMod val="50000"/>
                  </a:schemeClr>
                </a:solidFill>
              </a:rPr>
              <a:t>” language</a:t>
            </a:r>
          </a:p>
          <a:p>
            <a:r>
              <a:rPr lang="en-US" sz="3200" dirty="0">
                <a:solidFill>
                  <a:schemeClr val="bg1">
                    <a:lumMod val="50000"/>
                  </a:schemeClr>
                </a:solidFill>
              </a:rPr>
              <a:t>During deployment, Bicep files are “</a:t>
            </a:r>
            <a:r>
              <a:rPr lang="en-US" sz="3200" dirty="0" err="1">
                <a:solidFill>
                  <a:schemeClr val="bg1">
                    <a:lumMod val="50000"/>
                  </a:schemeClr>
                </a:solidFill>
              </a:rPr>
              <a:t>transpiled</a:t>
            </a:r>
            <a:r>
              <a:rPr lang="en-US" sz="3200" dirty="0">
                <a:solidFill>
                  <a:schemeClr val="bg1">
                    <a:lumMod val="50000"/>
                  </a:schemeClr>
                </a:solidFill>
              </a:rPr>
              <a:t>” (or converted) into ARM Templates with JSON as an intermediate language (IL)</a:t>
            </a:r>
          </a:p>
        </p:txBody>
      </p:sp>
      <p:sp>
        <p:nvSpPr>
          <p:cNvPr id="3" name="Title 2">
            <a:extLst>
              <a:ext uri="{FF2B5EF4-FFF2-40B4-BE49-F238E27FC236}">
                <a16:creationId xmlns:a16="http://schemas.microsoft.com/office/drawing/2014/main" id="{72AAAA7D-C041-480A-8B2B-9E8EE98E6522}"/>
              </a:ext>
            </a:extLst>
          </p:cNvPr>
          <p:cNvSpPr>
            <a:spLocks noGrp="1"/>
          </p:cNvSpPr>
          <p:nvPr>
            <p:ph type="title"/>
          </p:nvPr>
        </p:nvSpPr>
        <p:spPr/>
        <p:txBody>
          <a:bodyPr/>
          <a:lstStyle/>
          <a:p>
            <a:r>
              <a:rPr lang="en-US" sz="5400" dirty="0">
                <a:solidFill>
                  <a:schemeClr val="bg1">
                    <a:lumMod val="50000"/>
                  </a:schemeClr>
                </a:solidFill>
              </a:rPr>
              <a:t>What is Bicep?</a:t>
            </a:r>
            <a:br>
              <a:rPr lang="en-US" sz="5400" dirty="0">
                <a:solidFill>
                  <a:schemeClr val="bg1">
                    <a:lumMod val="50000"/>
                  </a:schemeClr>
                </a:solidFill>
              </a:rPr>
            </a:br>
            <a:r>
              <a:rPr lang="en-US" sz="3200" dirty="0">
                <a:solidFill>
                  <a:srgbClr val="0070C0"/>
                </a:solidFill>
              </a:rPr>
              <a:t>For all the current ARM Template gurus</a:t>
            </a:r>
            <a:endParaRPr lang="en-US" sz="5400" dirty="0">
              <a:solidFill>
                <a:srgbClr val="0070C0"/>
              </a:solidFill>
            </a:endParaRPr>
          </a:p>
        </p:txBody>
      </p:sp>
      <p:pic>
        <p:nvPicPr>
          <p:cNvPr id="5" name="Picture 4" descr="Bicep Icon">
            <a:extLst>
              <a:ext uri="{FF2B5EF4-FFF2-40B4-BE49-F238E27FC236}">
                <a16:creationId xmlns:a16="http://schemas.microsoft.com/office/drawing/2014/main" id="{139FD1FE-9157-45CE-84D8-BA234F3186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2893" y="1563935"/>
            <a:ext cx="2858151" cy="2940720"/>
          </a:xfrm>
          <a:prstGeom prst="rect">
            <a:avLst/>
          </a:prstGeom>
        </p:spPr>
      </p:pic>
      <p:sp>
        <p:nvSpPr>
          <p:cNvPr id="6" name="TextBox 5">
            <a:extLst>
              <a:ext uri="{FF2B5EF4-FFF2-40B4-BE49-F238E27FC236}">
                <a16:creationId xmlns:a16="http://schemas.microsoft.com/office/drawing/2014/main" id="{D7134671-1AFD-4BD3-B68C-EF8823A9DD75}"/>
              </a:ext>
            </a:extLst>
          </p:cNvPr>
          <p:cNvSpPr txBox="1"/>
          <p:nvPr/>
        </p:nvSpPr>
        <p:spPr>
          <a:xfrm>
            <a:off x="9052403" y="5668824"/>
            <a:ext cx="2639133"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rgbClr val="7030A0"/>
                </a:solidFill>
              </a:rPr>
              <a:t>Bicep also has its own new icon</a:t>
            </a:r>
          </a:p>
        </p:txBody>
      </p:sp>
      <p:sp>
        <p:nvSpPr>
          <p:cNvPr id="7" name="Arrow: Down 6">
            <a:extLst>
              <a:ext uri="{FF2B5EF4-FFF2-40B4-BE49-F238E27FC236}">
                <a16:creationId xmlns:a16="http://schemas.microsoft.com/office/drawing/2014/main" id="{3DBA633B-BD63-439F-8EF3-37AFFFD52300}"/>
              </a:ext>
            </a:extLst>
          </p:cNvPr>
          <p:cNvSpPr/>
          <p:nvPr/>
        </p:nvSpPr>
        <p:spPr bwMode="auto">
          <a:xfrm rot="10800000">
            <a:off x="10043047" y="4414854"/>
            <a:ext cx="657842" cy="1253969"/>
          </a:xfrm>
          <a:prstGeom prst="down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97427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2CD7EF-20DB-4C7B-AD90-791EDB840CA5}"/>
              </a:ext>
            </a:extLst>
          </p:cNvPr>
          <p:cNvSpPr/>
          <p:nvPr/>
        </p:nvSpPr>
        <p:spPr bwMode="auto">
          <a:xfrm>
            <a:off x="480224" y="5282470"/>
            <a:ext cx="11505730" cy="1499368"/>
          </a:xfrm>
          <a:prstGeom prst="rect">
            <a:avLst/>
          </a:prstGeom>
          <a:solidFill>
            <a:srgbClr val="6666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Example ARM Template with Bicep</a:t>
            </a:r>
            <a:r>
              <a:rPr kumimoji="0" lang="en-US" sz="1800" b="0" i="0" u="none" strike="noStrike" kern="1200" cap="none" spc="0" normalizeH="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deployment via Azure CLI</a:t>
            </a:r>
          </a:p>
        </p:txBody>
      </p:sp>
      <p:sp>
        <p:nvSpPr>
          <p:cNvPr id="7" name="Rectangle 6">
            <a:extLst>
              <a:ext uri="{FF2B5EF4-FFF2-40B4-BE49-F238E27FC236}">
                <a16:creationId xmlns:a16="http://schemas.microsoft.com/office/drawing/2014/main" id="{6F2F102E-38FA-4BC5-AD59-B7948A0D4692}"/>
              </a:ext>
            </a:extLst>
          </p:cNvPr>
          <p:cNvSpPr/>
          <p:nvPr/>
        </p:nvSpPr>
        <p:spPr bwMode="auto">
          <a:xfrm>
            <a:off x="5789007" y="601874"/>
            <a:ext cx="6196947" cy="4562133"/>
          </a:xfrm>
          <a:prstGeom prst="rect">
            <a:avLst/>
          </a:prstGeom>
          <a:solidFill>
            <a:srgbClr val="6666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exampleTemplate</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t>
            </a:r>
            <a:r>
              <a:rPr lang="en-US" dirty="0">
                <a:gradFill>
                  <a:gsLst>
                    <a:gs pos="0">
                      <a:srgbClr val="FFFFFF"/>
                    </a:gs>
                    <a:gs pos="100000">
                      <a:srgbClr val="FFFFFF"/>
                    </a:gs>
                  </a:gsLst>
                  <a:lin ang="5400000" scaled="0"/>
                </a:gradFill>
                <a:latin typeface="Segoe UI Semilight"/>
                <a:ea typeface="Segoe UI" pitchFamily="34" charset="0"/>
                <a:cs typeface="Segoe UI" pitchFamily="34" charset="0"/>
              </a:rPr>
              <a:t>bicep</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ext Placeholder 1">
            <a:extLst>
              <a:ext uri="{FF2B5EF4-FFF2-40B4-BE49-F238E27FC236}">
                <a16:creationId xmlns:a16="http://schemas.microsoft.com/office/drawing/2014/main" id="{5CE96408-97DE-470C-AAC3-BCF658FBD800}"/>
              </a:ext>
            </a:extLst>
          </p:cNvPr>
          <p:cNvSpPr>
            <a:spLocks noGrp="1"/>
          </p:cNvSpPr>
          <p:nvPr>
            <p:ph type="body" sz="quarter" idx="10"/>
          </p:nvPr>
        </p:nvSpPr>
        <p:spPr>
          <a:xfrm>
            <a:off x="317879" y="2059930"/>
            <a:ext cx="5359295" cy="2994666"/>
          </a:xfrm>
        </p:spPr>
        <p:txBody>
          <a:bodyPr/>
          <a:lstStyle/>
          <a:p>
            <a:r>
              <a:rPr lang="en-US" sz="2200" dirty="0">
                <a:solidFill>
                  <a:schemeClr val="bg1">
                    <a:lumMod val="50000"/>
                  </a:schemeClr>
                </a:solidFill>
                <a:latin typeface="+mn-lt"/>
              </a:rPr>
              <a:t>Bicep template implements same storage resource from the previous JSON example</a:t>
            </a:r>
            <a:br>
              <a:rPr lang="en-US" sz="2200" dirty="0">
                <a:solidFill>
                  <a:schemeClr val="bg1">
                    <a:lumMod val="50000"/>
                  </a:schemeClr>
                </a:solidFill>
                <a:latin typeface="+mn-lt"/>
              </a:rPr>
            </a:br>
            <a:br>
              <a:rPr lang="en-US" sz="2200" dirty="0">
                <a:solidFill>
                  <a:schemeClr val="bg1">
                    <a:lumMod val="50000"/>
                  </a:schemeClr>
                </a:solidFill>
                <a:latin typeface="+mn-lt"/>
              </a:rPr>
            </a:br>
            <a:br>
              <a:rPr lang="en-US" sz="2200" dirty="0">
                <a:solidFill>
                  <a:schemeClr val="bg1">
                    <a:lumMod val="50000"/>
                  </a:schemeClr>
                </a:solidFill>
                <a:latin typeface="+mn-lt"/>
              </a:rPr>
            </a:br>
            <a:br>
              <a:rPr lang="en-US" sz="2200" dirty="0">
                <a:solidFill>
                  <a:schemeClr val="bg1">
                    <a:lumMod val="50000"/>
                  </a:schemeClr>
                </a:solidFill>
                <a:latin typeface="+mn-lt"/>
              </a:rPr>
            </a:br>
            <a:br>
              <a:rPr lang="en-US" sz="2200" dirty="0">
                <a:solidFill>
                  <a:schemeClr val="bg1">
                    <a:lumMod val="50000"/>
                  </a:schemeClr>
                </a:solidFill>
                <a:latin typeface="+mn-lt"/>
              </a:rPr>
            </a:br>
            <a:endParaRPr lang="en-US" sz="2200" dirty="0">
              <a:solidFill>
                <a:schemeClr val="bg1">
                  <a:lumMod val="50000"/>
                </a:schemeClr>
              </a:solidFill>
              <a:latin typeface="+mn-lt"/>
            </a:endParaRPr>
          </a:p>
          <a:p>
            <a:r>
              <a:rPr lang="en-US" sz="2200" dirty="0">
                <a:solidFill>
                  <a:schemeClr val="bg1">
                    <a:lumMod val="50000"/>
                  </a:schemeClr>
                </a:solidFill>
                <a:latin typeface="+mn-lt"/>
              </a:rPr>
              <a:t>Use Azure CLI or PowerShell to deploy</a:t>
            </a:r>
          </a:p>
        </p:txBody>
      </p:sp>
      <p:sp>
        <p:nvSpPr>
          <p:cNvPr id="3" name="Title 2">
            <a:extLst>
              <a:ext uri="{FF2B5EF4-FFF2-40B4-BE49-F238E27FC236}">
                <a16:creationId xmlns:a16="http://schemas.microsoft.com/office/drawing/2014/main" id="{72AAAA7D-C041-480A-8B2B-9E8EE98E6522}"/>
              </a:ext>
            </a:extLst>
          </p:cNvPr>
          <p:cNvSpPr>
            <a:spLocks noGrp="1"/>
          </p:cNvSpPr>
          <p:nvPr>
            <p:ph type="title"/>
          </p:nvPr>
        </p:nvSpPr>
        <p:spPr/>
        <p:txBody>
          <a:bodyPr/>
          <a:lstStyle/>
          <a:p>
            <a:r>
              <a:rPr lang="en-US" sz="5400" dirty="0">
                <a:solidFill>
                  <a:schemeClr val="bg1">
                    <a:lumMod val="50000"/>
                  </a:schemeClr>
                </a:solidFill>
              </a:rPr>
              <a:t>How Bicep Works</a:t>
            </a:r>
            <a:br>
              <a:rPr lang="en-US" dirty="0"/>
            </a:br>
            <a:r>
              <a:rPr lang="en-US" sz="3200" dirty="0">
                <a:solidFill>
                  <a:srgbClr val="0070C0"/>
                </a:solidFill>
              </a:rPr>
              <a:t>For Everyone</a:t>
            </a:r>
            <a:endParaRPr lang="en-US" dirty="0">
              <a:solidFill>
                <a:srgbClr val="0070C0"/>
              </a:solidFill>
            </a:endParaRPr>
          </a:p>
        </p:txBody>
      </p:sp>
      <p:sp>
        <p:nvSpPr>
          <p:cNvPr id="6" name="Rectangle 5">
            <a:extLst>
              <a:ext uri="{FF2B5EF4-FFF2-40B4-BE49-F238E27FC236}">
                <a16:creationId xmlns:a16="http://schemas.microsoft.com/office/drawing/2014/main" id="{73712185-F8EE-41B9-BE5C-73A1DDB8B947}"/>
              </a:ext>
            </a:extLst>
          </p:cNvPr>
          <p:cNvSpPr/>
          <p:nvPr/>
        </p:nvSpPr>
        <p:spPr bwMode="auto">
          <a:xfrm>
            <a:off x="609173" y="5762593"/>
            <a:ext cx="11313586" cy="922920"/>
          </a:xfrm>
          <a:prstGeom prst="rect">
            <a:avLst/>
          </a:prstGeom>
          <a:solidFill>
            <a:schemeClr val="bg1">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 </a:t>
            </a:r>
            <a:r>
              <a:rPr kumimoji="0" lang="en-US" sz="2000" b="0" i="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terminal:</a:t>
            </a:r>
            <a:r>
              <a:rPr kumimoji="0" lang="en-US" sz="2000" b="0" i="0" u="none" strike="noStrike" kern="1200" cap="none" spc="0" normalizeH="0" baseline="0" noProof="0" dirty="0">
                <a:ln>
                  <a:noFill/>
                </a:ln>
                <a:solidFill>
                  <a:srgbClr val="002050">
                    <a:lumMod val="50000"/>
                    <a:lumOff val="50000"/>
                  </a:srgbClr>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az</a:t>
            </a: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deployment group create -f </a:t>
            </a:r>
            <a:r>
              <a:rPr kumimoji="0" lang="en-US" sz="2000" b="0" i="0" u="none" strike="noStrike" kern="1200" cap="none" spc="0" normalizeH="0" baseline="0" noProof="0" dirty="0" err="1">
                <a:ln>
                  <a:noFill/>
                </a:ln>
                <a:solidFill>
                  <a:srgbClr val="FFFF00"/>
                </a:solidFill>
                <a:effectLst/>
                <a:uLnTx/>
                <a:uFillTx/>
                <a:latin typeface="Consolas" panose="020B0609020204030204" pitchFamily="49" charset="0"/>
                <a:ea typeface="+mn-ea"/>
                <a:cs typeface="+mn-cs"/>
              </a:rPr>
              <a:t>exampleTemplate.bicep</a:t>
            </a: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b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–-resource-group </a:t>
            </a:r>
            <a:r>
              <a:rPr kumimoji="0" lang="en-US" sz="20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exampleResourceGroup</a:t>
            </a: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-n </a:t>
            </a:r>
            <a:r>
              <a:rPr kumimoji="0" lang="en-US" sz="20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exampleDeployment</a:t>
            </a:r>
            <a:endPar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p:txBody>
      </p:sp>
      <p:pic>
        <p:nvPicPr>
          <p:cNvPr id="9" name="Picture 8" descr="Text&#10;&#10;Description automatically generated">
            <a:extLst>
              <a:ext uri="{FF2B5EF4-FFF2-40B4-BE49-F238E27FC236}">
                <a16:creationId xmlns:a16="http://schemas.microsoft.com/office/drawing/2014/main" id="{56112E54-3C50-4237-A8F8-47E9EA38CF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609" y="1077649"/>
            <a:ext cx="5960512" cy="1499368"/>
          </a:xfrm>
          <a:prstGeom prst="rect">
            <a:avLst/>
          </a:prstGeom>
        </p:spPr>
      </p:pic>
      <p:sp>
        <p:nvSpPr>
          <p:cNvPr id="10" name="TextBox 9">
            <a:extLst>
              <a:ext uri="{FF2B5EF4-FFF2-40B4-BE49-F238E27FC236}">
                <a16:creationId xmlns:a16="http://schemas.microsoft.com/office/drawing/2014/main" id="{712A48D8-5832-4477-93F0-984F3C32D600}"/>
              </a:ext>
            </a:extLst>
          </p:cNvPr>
          <p:cNvSpPr txBox="1"/>
          <p:nvPr/>
        </p:nvSpPr>
        <p:spPr>
          <a:xfrm>
            <a:off x="6459850" y="3147237"/>
            <a:ext cx="4868029" cy="1446550"/>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Uses 8 lines of code instead of 24!</a:t>
            </a:r>
          </a:p>
          <a:p>
            <a:pPr algn="ctr">
              <a:lnSpc>
                <a:spcPct val="90000"/>
              </a:lnSpc>
              <a:spcAft>
                <a:spcPts val="600"/>
              </a:spcAft>
            </a:pPr>
            <a:endParaRPr lang="en-US" sz="2400" dirty="0">
              <a:gradFill>
                <a:gsLst>
                  <a:gs pos="2917">
                    <a:schemeClr val="tx1"/>
                  </a:gs>
                  <a:gs pos="30000">
                    <a:schemeClr val="tx1"/>
                  </a:gs>
                </a:gsLst>
                <a:lin ang="5400000" scaled="0"/>
              </a:gradFill>
            </a:endParaRPr>
          </a:p>
          <a:p>
            <a:pPr algn="ctr">
              <a:lnSpc>
                <a:spcPct val="90000"/>
              </a:lnSpc>
              <a:spcAft>
                <a:spcPts val="600"/>
              </a:spcAft>
            </a:pPr>
            <a:r>
              <a:rPr lang="en-US" sz="2400" dirty="0">
                <a:gradFill>
                  <a:gsLst>
                    <a:gs pos="2917">
                      <a:schemeClr val="tx1"/>
                    </a:gs>
                    <a:gs pos="30000">
                      <a:schemeClr val="tx1"/>
                    </a:gs>
                  </a:gsLst>
                  <a:lin ang="5400000" scaled="0"/>
                </a:gradFill>
              </a:rPr>
              <a:t>Look at all this empty space! </a:t>
            </a:r>
            <a:r>
              <a:rPr lang="en-US" sz="2400" dirty="0">
                <a:gradFill>
                  <a:gsLst>
                    <a:gs pos="2917">
                      <a:schemeClr val="tx1"/>
                    </a:gs>
                    <a:gs pos="30000">
                      <a:schemeClr val="tx1"/>
                    </a:gs>
                  </a:gsLst>
                  <a:lin ang="5400000" scaled="0"/>
                </a:gradFill>
                <a:sym typeface="Wingdings" panose="05000000000000000000" pitchFamily="2" charset="2"/>
              </a:rPr>
              <a:t> </a:t>
            </a:r>
            <a:endParaRPr lang="en-US" sz="2400" dirty="0">
              <a:gradFill>
                <a:gsLst>
                  <a:gs pos="2917">
                    <a:schemeClr val="tx1"/>
                  </a:gs>
                  <a:gs pos="30000">
                    <a:schemeClr val="tx1"/>
                  </a:gs>
                </a:gsLst>
                <a:lin ang="5400000" scaled="0"/>
              </a:gradFill>
            </a:endParaRPr>
          </a:p>
        </p:txBody>
      </p:sp>
      <p:sp>
        <p:nvSpPr>
          <p:cNvPr id="11" name="Oval 10">
            <a:extLst>
              <a:ext uri="{FF2B5EF4-FFF2-40B4-BE49-F238E27FC236}">
                <a16:creationId xmlns:a16="http://schemas.microsoft.com/office/drawing/2014/main" id="{FDAABF2C-6964-4BF9-AD56-64E0AAA435C7}"/>
              </a:ext>
            </a:extLst>
          </p:cNvPr>
          <p:cNvSpPr/>
          <p:nvPr/>
        </p:nvSpPr>
        <p:spPr bwMode="auto">
          <a:xfrm>
            <a:off x="8532207" y="5868817"/>
            <a:ext cx="1177537" cy="401335"/>
          </a:xfrm>
          <a:prstGeom prst="ellipse">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Arrow Connector 12">
            <a:extLst>
              <a:ext uri="{FF2B5EF4-FFF2-40B4-BE49-F238E27FC236}">
                <a16:creationId xmlns:a16="http://schemas.microsoft.com/office/drawing/2014/main" id="{E9B33856-8101-4BB8-BF22-58D1AEE18B70}"/>
              </a:ext>
            </a:extLst>
          </p:cNvPr>
          <p:cNvCxnSpPr>
            <a:cxnSpLocks/>
          </p:cNvCxnSpPr>
          <p:nvPr/>
        </p:nvCxnSpPr>
        <p:spPr>
          <a:xfrm flipH="1">
            <a:off x="9709744" y="5270231"/>
            <a:ext cx="1226205" cy="646572"/>
          </a:xfrm>
          <a:prstGeom prst="straightConnector1">
            <a:avLst/>
          </a:prstGeom>
          <a:ln w="762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9234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6" grpId="0" animBg="1"/>
      <p:bldP spid="10" grpId="0"/>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AAAA7D-C041-480A-8B2B-9E8EE98E6522}"/>
              </a:ext>
            </a:extLst>
          </p:cNvPr>
          <p:cNvSpPr>
            <a:spLocks noGrp="1"/>
          </p:cNvSpPr>
          <p:nvPr>
            <p:ph type="title"/>
          </p:nvPr>
        </p:nvSpPr>
        <p:spPr/>
        <p:txBody>
          <a:bodyPr/>
          <a:lstStyle/>
          <a:p>
            <a:r>
              <a:rPr lang="en-US" sz="5400" dirty="0">
                <a:solidFill>
                  <a:schemeClr val="bg1">
                    <a:lumMod val="50000"/>
                  </a:schemeClr>
                </a:solidFill>
              </a:rPr>
              <a:t>How Bicep Works</a:t>
            </a:r>
            <a:br>
              <a:rPr lang="en-US" sz="5400" dirty="0">
                <a:solidFill>
                  <a:schemeClr val="bg1">
                    <a:lumMod val="50000"/>
                  </a:schemeClr>
                </a:solidFill>
              </a:rPr>
            </a:br>
            <a:r>
              <a:rPr lang="en-US" sz="3200" dirty="0">
                <a:solidFill>
                  <a:srgbClr val="0070C0"/>
                </a:solidFill>
              </a:rPr>
              <a:t>Under the covers</a:t>
            </a:r>
            <a:endParaRPr lang="en-US" sz="5400" dirty="0">
              <a:solidFill>
                <a:srgbClr val="0070C0"/>
              </a:solidFill>
            </a:endParaRPr>
          </a:p>
        </p:txBody>
      </p:sp>
      <p:sp>
        <p:nvSpPr>
          <p:cNvPr id="9" name="Rectangle 8">
            <a:extLst>
              <a:ext uri="{FF2B5EF4-FFF2-40B4-BE49-F238E27FC236}">
                <a16:creationId xmlns:a16="http://schemas.microsoft.com/office/drawing/2014/main" id="{9452C00A-A0C2-468E-969E-AEC3C90875BB}"/>
              </a:ext>
            </a:extLst>
          </p:cNvPr>
          <p:cNvSpPr/>
          <p:nvPr/>
        </p:nvSpPr>
        <p:spPr bwMode="auto">
          <a:xfrm>
            <a:off x="266921" y="4525951"/>
            <a:ext cx="11658160" cy="67757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Azure Resource Manager</a:t>
            </a:r>
          </a:p>
        </p:txBody>
      </p:sp>
      <p:sp>
        <p:nvSpPr>
          <p:cNvPr id="10" name="Rectangle 9">
            <a:extLst>
              <a:ext uri="{FF2B5EF4-FFF2-40B4-BE49-F238E27FC236}">
                <a16:creationId xmlns:a16="http://schemas.microsoft.com/office/drawing/2014/main" id="{26F65179-567F-4BE6-A5EA-314A7F81802F}"/>
              </a:ext>
            </a:extLst>
          </p:cNvPr>
          <p:cNvSpPr/>
          <p:nvPr/>
        </p:nvSpPr>
        <p:spPr bwMode="auto">
          <a:xfrm>
            <a:off x="269240" y="5953468"/>
            <a:ext cx="1618766" cy="769674"/>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Storage</a:t>
            </a:r>
          </a:p>
        </p:txBody>
      </p:sp>
      <p:sp>
        <p:nvSpPr>
          <p:cNvPr id="11" name="Rectangle 10">
            <a:extLst>
              <a:ext uri="{FF2B5EF4-FFF2-40B4-BE49-F238E27FC236}">
                <a16:creationId xmlns:a16="http://schemas.microsoft.com/office/drawing/2014/main" id="{FD5A3821-ACD7-41E4-B714-9154C615C27C}"/>
              </a:ext>
            </a:extLst>
          </p:cNvPr>
          <p:cNvSpPr/>
          <p:nvPr/>
        </p:nvSpPr>
        <p:spPr bwMode="auto">
          <a:xfrm>
            <a:off x="2845165" y="5953468"/>
            <a:ext cx="1618766" cy="769674"/>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IaaS</a:t>
            </a:r>
          </a:p>
        </p:txBody>
      </p:sp>
      <p:sp>
        <p:nvSpPr>
          <p:cNvPr id="12" name="Rectangle 11">
            <a:extLst>
              <a:ext uri="{FF2B5EF4-FFF2-40B4-BE49-F238E27FC236}">
                <a16:creationId xmlns:a16="http://schemas.microsoft.com/office/drawing/2014/main" id="{A79C8F58-F6A7-4B41-AC93-844B5DBAA24A}"/>
              </a:ext>
            </a:extLst>
          </p:cNvPr>
          <p:cNvSpPr/>
          <p:nvPr/>
        </p:nvSpPr>
        <p:spPr bwMode="auto">
          <a:xfrm>
            <a:off x="5421090" y="5953468"/>
            <a:ext cx="1618766" cy="769674"/>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PaaS</a:t>
            </a:r>
          </a:p>
        </p:txBody>
      </p:sp>
      <p:sp>
        <p:nvSpPr>
          <p:cNvPr id="13" name="Rectangle 12">
            <a:extLst>
              <a:ext uri="{FF2B5EF4-FFF2-40B4-BE49-F238E27FC236}">
                <a16:creationId xmlns:a16="http://schemas.microsoft.com/office/drawing/2014/main" id="{A2814A04-F66A-48F4-96EA-32D83269A73C}"/>
              </a:ext>
            </a:extLst>
          </p:cNvPr>
          <p:cNvSpPr/>
          <p:nvPr/>
        </p:nvSpPr>
        <p:spPr bwMode="auto">
          <a:xfrm>
            <a:off x="7924800" y="5953468"/>
            <a:ext cx="1618766" cy="769674"/>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Data</a:t>
            </a:r>
          </a:p>
        </p:txBody>
      </p:sp>
      <p:sp>
        <p:nvSpPr>
          <p:cNvPr id="14" name="Rectangle 13">
            <a:extLst>
              <a:ext uri="{FF2B5EF4-FFF2-40B4-BE49-F238E27FC236}">
                <a16:creationId xmlns:a16="http://schemas.microsoft.com/office/drawing/2014/main" id="{5570976B-0982-440C-B74F-DDBA4055D310}"/>
              </a:ext>
            </a:extLst>
          </p:cNvPr>
          <p:cNvSpPr/>
          <p:nvPr/>
        </p:nvSpPr>
        <p:spPr bwMode="auto">
          <a:xfrm>
            <a:off x="10303994" y="5953468"/>
            <a:ext cx="1618766" cy="769674"/>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More!</a:t>
            </a:r>
          </a:p>
        </p:txBody>
      </p:sp>
      <p:sp>
        <p:nvSpPr>
          <p:cNvPr id="15" name="Rectangle 14">
            <a:extLst>
              <a:ext uri="{FF2B5EF4-FFF2-40B4-BE49-F238E27FC236}">
                <a16:creationId xmlns:a16="http://schemas.microsoft.com/office/drawing/2014/main" id="{3FF62C9E-FEAA-4320-8B53-71CDCA9CCDC2}"/>
              </a:ext>
            </a:extLst>
          </p:cNvPr>
          <p:cNvSpPr/>
          <p:nvPr/>
        </p:nvSpPr>
        <p:spPr bwMode="auto">
          <a:xfrm>
            <a:off x="2454461" y="3090211"/>
            <a:ext cx="7552023" cy="677577"/>
          </a:xfrm>
          <a:prstGeom prst="rect">
            <a:avLst/>
          </a:prstGeom>
          <a:solidFill>
            <a:srgbClr val="6666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gradFill>
                  <a:gsLst>
                    <a:gs pos="0">
                      <a:srgbClr val="FFFFFF"/>
                    </a:gs>
                    <a:gs pos="100000">
                      <a:srgbClr val="FFFFFF"/>
                    </a:gs>
                  </a:gsLst>
                  <a:lin ang="5400000" scaled="0"/>
                </a:gradFill>
                <a:ea typeface="Segoe UI" pitchFamily="34" charset="0"/>
                <a:cs typeface="Segoe UI" pitchFamily="34" charset="0"/>
              </a:rPr>
              <a:t>exampleTemplate.json</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B60CD385-B5B9-46BA-9157-BC12885F1BA6}"/>
              </a:ext>
            </a:extLst>
          </p:cNvPr>
          <p:cNvSpPr/>
          <p:nvPr/>
        </p:nvSpPr>
        <p:spPr bwMode="auto">
          <a:xfrm>
            <a:off x="2454461" y="1662694"/>
            <a:ext cx="7552023" cy="67757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gradFill>
                  <a:gsLst>
                    <a:gs pos="0">
                      <a:srgbClr val="FFFFFF"/>
                    </a:gs>
                    <a:gs pos="100000">
                      <a:srgbClr val="FFFFFF"/>
                    </a:gs>
                  </a:gsLst>
                  <a:lin ang="5400000" scaled="0"/>
                </a:gradFill>
                <a:ea typeface="Segoe UI" pitchFamily="34" charset="0"/>
                <a:cs typeface="Segoe UI" pitchFamily="34" charset="0"/>
              </a:rPr>
              <a:t>exampleTempate.bicep</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Arrow: Down 16">
            <a:extLst>
              <a:ext uri="{FF2B5EF4-FFF2-40B4-BE49-F238E27FC236}">
                <a16:creationId xmlns:a16="http://schemas.microsoft.com/office/drawing/2014/main" id="{D857E3E2-6FDA-4830-982C-677D416CF9FD}"/>
              </a:ext>
            </a:extLst>
          </p:cNvPr>
          <p:cNvSpPr/>
          <p:nvPr/>
        </p:nvSpPr>
        <p:spPr bwMode="auto">
          <a:xfrm>
            <a:off x="5914708" y="2414279"/>
            <a:ext cx="631528" cy="552587"/>
          </a:xfrm>
          <a:prstGeom prst="down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Arrow: Down 17">
            <a:extLst>
              <a:ext uri="{FF2B5EF4-FFF2-40B4-BE49-F238E27FC236}">
                <a16:creationId xmlns:a16="http://schemas.microsoft.com/office/drawing/2014/main" id="{AE271138-C19A-4DE7-B393-99924A35B94D}"/>
              </a:ext>
            </a:extLst>
          </p:cNvPr>
          <p:cNvSpPr/>
          <p:nvPr/>
        </p:nvSpPr>
        <p:spPr bwMode="auto">
          <a:xfrm>
            <a:off x="5914708" y="3866464"/>
            <a:ext cx="631528" cy="552587"/>
          </a:xfrm>
          <a:prstGeom prst="downArrow">
            <a:avLst/>
          </a:prstGeom>
          <a:solidFill>
            <a:srgbClr val="6666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Arrow: Down 18">
            <a:extLst>
              <a:ext uri="{FF2B5EF4-FFF2-40B4-BE49-F238E27FC236}">
                <a16:creationId xmlns:a16="http://schemas.microsoft.com/office/drawing/2014/main" id="{BB6AA337-5859-40B5-A00B-996E649C8782}"/>
              </a:ext>
            </a:extLst>
          </p:cNvPr>
          <p:cNvSpPr/>
          <p:nvPr/>
        </p:nvSpPr>
        <p:spPr bwMode="auto">
          <a:xfrm>
            <a:off x="762859" y="5310428"/>
            <a:ext cx="631528" cy="552587"/>
          </a:xfrm>
          <a:prstGeom prst="downArrow">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Arrow: Down 19">
            <a:extLst>
              <a:ext uri="{FF2B5EF4-FFF2-40B4-BE49-F238E27FC236}">
                <a16:creationId xmlns:a16="http://schemas.microsoft.com/office/drawing/2014/main" id="{1BB6709B-B698-4E40-8154-D9388DB4D22B}"/>
              </a:ext>
            </a:extLst>
          </p:cNvPr>
          <p:cNvSpPr/>
          <p:nvPr/>
        </p:nvSpPr>
        <p:spPr bwMode="auto">
          <a:xfrm>
            <a:off x="3338784" y="5302204"/>
            <a:ext cx="631528" cy="552587"/>
          </a:xfrm>
          <a:prstGeom prst="downArrow">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Arrow: Down 20">
            <a:extLst>
              <a:ext uri="{FF2B5EF4-FFF2-40B4-BE49-F238E27FC236}">
                <a16:creationId xmlns:a16="http://schemas.microsoft.com/office/drawing/2014/main" id="{7802AFDF-169C-4FBC-AF61-341B870CF775}"/>
              </a:ext>
            </a:extLst>
          </p:cNvPr>
          <p:cNvSpPr/>
          <p:nvPr/>
        </p:nvSpPr>
        <p:spPr bwMode="auto">
          <a:xfrm>
            <a:off x="5914708" y="5302203"/>
            <a:ext cx="631528" cy="552587"/>
          </a:xfrm>
          <a:prstGeom prst="downArrow">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Arrow: Down 21">
            <a:extLst>
              <a:ext uri="{FF2B5EF4-FFF2-40B4-BE49-F238E27FC236}">
                <a16:creationId xmlns:a16="http://schemas.microsoft.com/office/drawing/2014/main" id="{2F88DE4C-43A5-4300-A4BD-4A2899E01966}"/>
              </a:ext>
            </a:extLst>
          </p:cNvPr>
          <p:cNvSpPr/>
          <p:nvPr/>
        </p:nvSpPr>
        <p:spPr bwMode="auto">
          <a:xfrm>
            <a:off x="8418419" y="5302202"/>
            <a:ext cx="631528" cy="552587"/>
          </a:xfrm>
          <a:prstGeom prst="downArrow">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Arrow: Down 22">
            <a:extLst>
              <a:ext uri="{FF2B5EF4-FFF2-40B4-BE49-F238E27FC236}">
                <a16:creationId xmlns:a16="http://schemas.microsoft.com/office/drawing/2014/main" id="{5DD6BB3C-E55F-4BF0-93E6-51E790971F20}"/>
              </a:ext>
            </a:extLst>
          </p:cNvPr>
          <p:cNvSpPr/>
          <p:nvPr/>
        </p:nvSpPr>
        <p:spPr bwMode="auto">
          <a:xfrm>
            <a:off x="10797613" y="5302201"/>
            <a:ext cx="631528" cy="552587"/>
          </a:xfrm>
          <a:prstGeom prst="downArrow">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90444C55-63D3-4A31-886C-0D2E9AF60311}"/>
              </a:ext>
            </a:extLst>
          </p:cNvPr>
          <p:cNvSpPr/>
          <p:nvPr/>
        </p:nvSpPr>
        <p:spPr bwMode="auto">
          <a:xfrm>
            <a:off x="6749634" y="2443059"/>
            <a:ext cx="5153695" cy="552587"/>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az</a:t>
            </a:r>
            <a:r>
              <a:rPr lang="en-U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bicep build –f </a:t>
            </a:r>
            <a:r>
              <a:rPr lang="en-US" sz="1600" dirty="0" err="1">
                <a:solidFill>
                  <a:srgbClr val="FFFF00"/>
                </a:solidFill>
                <a:latin typeface="Consolas" panose="020B0609020204030204" pitchFamily="49" charset="0"/>
                <a:ea typeface="Segoe UI" pitchFamily="34" charset="0"/>
                <a:cs typeface="Segoe UI" pitchFamily="34" charset="0"/>
              </a:rPr>
              <a:t>exampleTemplate.bicep</a:t>
            </a:r>
            <a:endParaRPr lang="en-US" sz="1600" dirty="0">
              <a:solidFill>
                <a:srgbClr val="FFFF00"/>
              </a:solidFill>
              <a:latin typeface="Consolas" panose="020B0609020204030204" pitchFamily="49" charset="0"/>
              <a:ea typeface="Segoe UI" pitchFamily="34" charset="0"/>
              <a:cs typeface="Segoe UI" pitchFamily="34" charset="0"/>
            </a:endParaRPr>
          </a:p>
        </p:txBody>
      </p:sp>
      <p:sp>
        <p:nvSpPr>
          <p:cNvPr id="25" name="Rectangle 24">
            <a:extLst>
              <a:ext uri="{FF2B5EF4-FFF2-40B4-BE49-F238E27FC236}">
                <a16:creationId xmlns:a16="http://schemas.microsoft.com/office/drawing/2014/main" id="{53862C87-CF2C-4881-A16F-8A152AF5EDA3}"/>
              </a:ext>
            </a:extLst>
          </p:cNvPr>
          <p:cNvSpPr/>
          <p:nvPr/>
        </p:nvSpPr>
        <p:spPr bwMode="auto">
          <a:xfrm>
            <a:off x="6749634" y="3862353"/>
            <a:ext cx="5402898" cy="552587"/>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az</a:t>
            </a:r>
            <a:r>
              <a:rPr lang="en-US" sz="14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deployment group create –f </a:t>
            </a:r>
            <a:r>
              <a:rPr lang="en-US" sz="1400" dirty="0" err="1">
                <a:solidFill>
                  <a:srgbClr val="FFFF00"/>
                </a:solidFill>
                <a:latin typeface="Consolas" panose="020B0609020204030204" pitchFamily="49" charset="0"/>
                <a:ea typeface="Segoe UI" pitchFamily="34" charset="0"/>
                <a:cs typeface="Segoe UI" pitchFamily="34" charset="0"/>
              </a:rPr>
              <a:t>exampleTemplate.json</a:t>
            </a:r>
            <a:r>
              <a:rPr lang="en-US" sz="14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a:t>
            </a:r>
          </a:p>
        </p:txBody>
      </p:sp>
      <p:sp>
        <p:nvSpPr>
          <p:cNvPr id="26" name="TextBox 25">
            <a:extLst>
              <a:ext uri="{FF2B5EF4-FFF2-40B4-BE49-F238E27FC236}">
                <a16:creationId xmlns:a16="http://schemas.microsoft.com/office/drawing/2014/main" id="{0F1885EB-9E62-42A6-A05E-8F54214C65B9}"/>
              </a:ext>
            </a:extLst>
          </p:cNvPr>
          <p:cNvSpPr txBox="1"/>
          <p:nvPr/>
        </p:nvSpPr>
        <p:spPr>
          <a:xfrm>
            <a:off x="716810" y="2376640"/>
            <a:ext cx="438004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lumMod val="50000"/>
                  </a:schemeClr>
                </a:solidFill>
              </a:rPr>
              <a:t>Compile ARM Bicep Language</a:t>
            </a:r>
          </a:p>
        </p:txBody>
      </p:sp>
      <p:sp>
        <p:nvSpPr>
          <p:cNvPr id="27" name="TextBox 26">
            <a:extLst>
              <a:ext uri="{FF2B5EF4-FFF2-40B4-BE49-F238E27FC236}">
                <a16:creationId xmlns:a16="http://schemas.microsoft.com/office/drawing/2014/main" id="{105C44D1-BCB5-4B2E-AA43-F3FCBF6A7D73}"/>
              </a:ext>
            </a:extLst>
          </p:cNvPr>
          <p:cNvSpPr txBox="1"/>
          <p:nvPr/>
        </p:nvSpPr>
        <p:spPr>
          <a:xfrm>
            <a:off x="762859" y="3824714"/>
            <a:ext cx="422134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lumMod val="50000"/>
                  </a:schemeClr>
                </a:solidFill>
              </a:rPr>
              <a:t>Deploy ARM JSON Language</a:t>
            </a:r>
          </a:p>
        </p:txBody>
      </p:sp>
    </p:spTree>
    <p:extLst>
      <p:ext uri="{BB962C8B-B14F-4D97-AF65-F5344CB8AC3E}">
        <p14:creationId xmlns:p14="http://schemas.microsoft.com/office/powerpoint/2010/main" val="39005776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p:bldP spid="27"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E96408-97DE-470C-AAC3-BCF658FBD800}"/>
              </a:ext>
            </a:extLst>
          </p:cNvPr>
          <p:cNvSpPr>
            <a:spLocks noGrp="1"/>
          </p:cNvSpPr>
          <p:nvPr>
            <p:ph type="body" sz="quarter" idx="10"/>
          </p:nvPr>
        </p:nvSpPr>
        <p:spPr>
          <a:xfrm>
            <a:off x="271557" y="1787814"/>
            <a:ext cx="8582993" cy="4419671"/>
          </a:xfrm>
        </p:spPr>
        <p:txBody>
          <a:bodyPr/>
          <a:lstStyle/>
          <a:p>
            <a:r>
              <a:rPr lang="en-US" sz="3200" dirty="0">
                <a:solidFill>
                  <a:schemeClr val="bg1">
                    <a:lumMod val="50000"/>
                  </a:schemeClr>
                </a:solidFill>
              </a:rPr>
              <a:t>Support for all resource types and API versions</a:t>
            </a:r>
          </a:p>
          <a:p>
            <a:r>
              <a:rPr lang="en-US" sz="3200" dirty="0">
                <a:solidFill>
                  <a:schemeClr val="bg1">
                    <a:lumMod val="50000"/>
                  </a:schemeClr>
                </a:solidFill>
              </a:rPr>
              <a:t>Simple syntax</a:t>
            </a:r>
          </a:p>
          <a:p>
            <a:r>
              <a:rPr lang="en-US" sz="3200" dirty="0">
                <a:solidFill>
                  <a:schemeClr val="bg1">
                    <a:lumMod val="50000"/>
                  </a:schemeClr>
                </a:solidFill>
              </a:rPr>
              <a:t>Authoring experience</a:t>
            </a:r>
          </a:p>
          <a:p>
            <a:r>
              <a:rPr lang="en-US" sz="3200" dirty="0">
                <a:solidFill>
                  <a:schemeClr val="bg1">
                    <a:lumMod val="50000"/>
                  </a:schemeClr>
                </a:solidFill>
              </a:rPr>
              <a:t>Modularity</a:t>
            </a:r>
          </a:p>
          <a:p>
            <a:r>
              <a:rPr lang="en-US" sz="3200" dirty="0">
                <a:solidFill>
                  <a:schemeClr val="bg1">
                    <a:lumMod val="50000"/>
                  </a:schemeClr>
                </a:solidFill>
              </a:rPr>
              <a:t>Integration with Azure Services</a:t>
            </a:r>
          </a:p>
          <a:p>
            <a:r>
              <a:rPr lang="en-US" sz="3200" dirty="0">
                <a:solidFill>
                  <a:schemeClr val="bg1">
                    <a:lumMod val="50000"/>
                  </a:schemeClr>
                </a:solidFill>
              </a:rPr>
              <a:t>No state or state files to manage</a:t>
            </a:r>
          </a:p>
          <a:p>
            <a:r>
              <a:rPr lang="en-US" sz="3200" dirty="0">
                <a:solidFill>
                  <a:schemeClr val="bg1">
                    <a:lumMod val="50000"/>
                  </a:schemeClr>
                </a:solidFill>
              </a:rPr>
              <a:t>No cost and open source</a:t>
            </a:r>
          </a:p>
          <a:p>
            <a:r>
              <a:rPr lang="en-US" sz="3200" dirty="0">
                <a:solidFill>
                  <a:schemeClr val="bg1">
                    <a:lumMod val="50000"/>
                  </a:schemeClr>
                </a:solidFill>
              </a:rPr>
              <a:t>It’s ARM Templates “2.0”, come on board!</a:t>
            </a:r>
          </a:p>
        </p:txBody>
      </p:sp>
      <p:sp>
        <p:nvSpPr>
          <p:cNvPr id="3" name="Title 2">
            <a:extLst>
              <a:ext uri="{FF2B5EF4-FFF2-40B4-BE49-F238E27FC236}">
                <a16:creationId xmlns:a16="http://schemas.microsoft.com/office/drawing/2014/main" id="{72AAAA7D-C041-480A-8B2B-9E8EE98E6522}"/>
              </a:ext>
            </a:extLst>
          </p:cNvPr>
          <p:cNvSpPr>
            <a:spLocks noGrp="1"/>
          </p:cNvSpPr>
          <p:nvPr>
            <p:ph type="title"/>
          </p:nvPr>
        </p:nvSpPr>
        <p:spPr/>
        <p:txBody>
          <a:bodyPr/>
          <a:lstStyle/>
          <a:p>
            <a:r>
              <a:rPr lang="en-US" sz="5400" dirty="0">
                <a:solidFill>
                  <a:schemeClr val="bg1">
                    <a:lumMod val="50000"/>
                  </a:schemeClr>
                </a:solidFill>
              </a:rPr>
              <a:t>Why Bicep?</a:t>
            </a:r>
            <a:br>
              <a:rPr lang="en-US" sz="5400" dirty="0">
                <a:solidFill>
                  <a:schemeClr val="bg1">
                    <a:lumMod val="50000"/>
                  </a:schemeClr>
                </a:solidFill>
              </a:rPr>
            </a:br>
            <a:r>
              <a:rPr lang="en-US" sz="3200" dirty="0">
                <a:solidFill>
                  <a:srgbClr val="0070C0"/>
                </a:solidFill>
              </a:rPr>
              <a:t>As opposed to ARM Templates with JSON or other </a:t>
            </a:r>
            <a:r>
              <a:rPr lang="en-US" sz="3200" dirty="0" err="1">
                <a:solidFill>
                  <a:srgbClr val="0070C0"/>
                </a:solidFill>
              </a:rPr>
              <a:t>IaC</a:t>
            </a:r>
            <a:r>
              <a:rPr lang="en-US" sz="3200" dirty="0">
                <a:solidFill>
                  <a:srgbClr val="0070C0"/>
                </a:solidFill>
              </a:rPr>
              <a:t> tools</a:t>
            </a:r>
            <a:endParaRPr lang="en-US" sz="5400" dirty="0">
              <a:solidFill>
                <a:srgbClr val="0070C0"/>
              </a:solidFill>
            </a:endParaRPr>
          </a:p>
        </p:txBody>
      </p:sp>
      <p:pic>
        <p:nvPicPr>
          <p:cNvPr id="5" name="Picture 4" descr="Bicep Icon">
            <a:extLst>
              <a:ext uri="{FF2B5EF4-FFF2-40B4-BE49-F238E27FC236}">
                <a16:creationId xmlns:a16="http://schemas.microsoft.com/office/drawing/2014/main" id="{139FD1FE-9157-45CE-84D8-BA234F3186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2893" y="1563935"/>
            <a:ext cx="2858151" cy="2940720"/>
          </a:xfrm>
          <a:prstGeom prst="rect">
            <a:avLst/>
          </a:prstGeom>
        </p:spPr>
      </p:pic>
    </p:spTree>
    <p:extLst>
      <p:ext uri="{BB962C8B-B14F-4D97-AF65-F5344CB8AC3E}">
        <p14:creationId xmlns:p14="http://schemas.microsoft.com/office/powerpoint/2010/main" val="39682994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5758F8-BB58-486A-88B5-C7DDB975CD0E}"/>
              </a:ext>
            </a:extLst>
          </p:cNvPr>
          <p:cNvSpPr>
            <a:spLocks noGrp="1"/>
          </p:cNvSpPr>
          <p:nvPr>
            <p:ph type="body" sz="quarter" idx="10"/>
          </p:nvPr>
        </p:nvSpPr>
        <p:spPr>
          <a:xfrm>
            <a:off x="370233" y="1744800"/>
            <a:ext cx="6938388" cy="4905958"/>
          </a:xfrm>
        </p:spPr>
        <p:txBody>
          <a:bodyPr/>
          <a:lstStyle/>
          <a:p>
            <a:r>
              <a:rPr lang="en-US" sz="2800" dirty="0">
                <a:solidFill>
                  <a:srgbClr val="000000"/>
                </a:solidFill>
              </a:rPr>
              <a:t>You can think of these as the following:</a:t>
            </a:r>
          </a:p>
          <a:p>
            <a:pPr lvl="1"/>
            <a:r>
              <a:rPr lang="en-US" sz="2400" dirty="0">
                <a:solidFill>
                  <a:srgbClr val="000000"/>
                </a:solidFill>
              </a:rPr>
              <a:t>JSON == ARM Templates “1.0” or “Classic”</a:t>
            </a:r>
          </a:p>
          <a:p>
            <a:pPr lvl="1"/>
            <a:r>
              <a:rPr lang="en-US" sz="2400" dirty="0">
                <a:solidFill>
                  <a:srgbClr val="000000"/>
                </a:solidFill>
              </a:rPr>
              <a:t>Bicep == ARM Templates “2.0”</a:t>
            </a:r>
          </a:p>
          <a:p>
            <a:r>
              <a:rPr lang="en-US" sz="2800" dirty="0">
                <a:solidFill>
                  <a:srgbClr val="000000"/>
                </a:solidFill>
              </a:rPr>
              <a:t>Formally:</a:t>
            </a:r>
          </a:p>
          <a:p>
            <a:pPr lvl="1"/>
            <a:r>
              <a:rPr lang="en-US" sz="4000" dirty="0">
                <a:solidFill>
                  <a:srgbClr val="0070C0"/>
                </a:solidFill>
              </a:rPr>
              <a:t>“ARM Templates with Bicep”</a:t>
            </a:r>
          </a:p>
          <a:p>
            <a:pPr lvl="1"/>
            <a:r>
              <a:rPr lang="en-US" sz="4000" dirty="0">
                <a:solidFill>
                  <a:srgbClr val="0070C0"/>
                </a:solidFill>
              </a:rPr>
              <a:t>“ARM Templates with JSON”</a:t>
            </a:r>
          </a:p>
          <a:p>
            <a:r>
              <a:rPr lang="en-US" sz="2800" dirty="0">
                <a:solidFill>
                  <a:srgbClr val="000000"/>
                </a:solidFill>
              </a:rPr>
              <a:t>You will also hear (or read):</a:t>
            </a:r>
          </a:p>
          <a:p>
            <a:pPr lvl="1"/>
            <a:r>
              <a:rPr lang="en-US" sz="2400" dirty="0">
                <a:solidFill>
                  <a:srgbClr val="000000"/>
                </a:solidFill>
              </a:rPr>
              <a:t>ARM JSON or ARM Bicep</a:t>
            </a:r>
          </a:p>
          <a:p>
            <a:pPr lvl="1"/>
            <a:r>
              <a:rPr lang="en-US" sz="2400" dirty="0">
                <a:solidFill>
                  <a:srgbClr val="000000"/>
                </a:solidFill>
              </a:rPr>
              <a:t>JSON ARM Template or Bicep ARM Template</a:t>
            </a:r>
          </a:p>
          <a:p>
            <a:pPr lvl="1"/>
            <a:r>
              <a:rPr lang="en-US" sz="2400" dirty="0">
                <a:solidFill>
                  <a:srgbClr val="000000"/>
                </a:solidFill>
              </a:rPr>
              <a:t>JSON templates or Bicep templates</a:t>
            </a:r>
          </a:p>
        </p:txBody>
      </p:sp>
      <p:sp>
        <p:nvSpPr>
          <p:cNvPr id="3" name="Title 2">
            <a:extLst>
              <a:ext uri="{FF2B5EF4-FFF2-40B4-BE49-F238E27FC236}">
                <a16:creationId xmlns:a16="http://schemas.microsoft.com/office/drawing/2014/main" id="{EA00BB8E-FD47-4211-AABE-7C12521DD066}"/>
              </a:ext>
            </a:extLst>
          </p:cNvPr>
          <p:cNvSpPr>
            <a:spLocks noGrp="1"/>
          </p:cNvSpPr>
          <p:nvPr>
            <p:ph type="title"/>
          </p:nvPr>
        </p:nvSpPr>
        <p:spPr/>
        <p:txBody>
          <a:bodyPr/>
          <a:lstStyle/>
          <a:p>
            <a:r>
              <a:rPr lang="en-US" sz="5400" dirty="0">
                <a:solidFill>
                  <a:srgbClr val="000000"/>
                </a:solidFill>
              </a:rPr>
              <a:t>ARM Templates &amp; Bicep</a:t>
            </a:r>
            <a:br>
              <a:rPr lang="en-US" dirty="0"/>
            </a:br>
            <a:r>
              <a:rPr lang="en-US" sz="2800" dirty="0">
                <a:solidFill>
                  <a:srgbClr val="0070C0"/>
                </a:solidFill>
              </a:rPr>
              <a:t>I say “po-TAY-to”, you say “po-TAH-to”</a:t>
            </a:r>
            <a:endParaRPr lang="en-US" dirty="0">
              <a:solidFill>
                <a:srgbClr val="0070C0"/>
              </a:solidFill>
            </a:endParaRPr>
          </a:p>
        </p:txBody>
      </p:sp>
      <p:sp>
        <p:nvSpPr>
          <p:cNvPr id="4" name="Text Placeholder 1">
            <a:extLst>
              <a:ext uri="{FF2B5EF4-FFF2-40B4-BE49-F238E27FC236}">
                <a16:creationId xmlns:a16="http://schemas.microsoft.com/office/drawing/2014/main" id="{91D0E14F-40D3-4CB1-9B66-C7B6E4E72044}"/>
              </a:ext>
            </a:extLst>
          </p:cNvPr>
          <p:cNvSpPr txBox="1">
            <a:spLocks/>
          </p:cNvSpPr>
          <p:nvPr/>
        </p:nvSpPr>
        <p:spPr>
          <a:xfrm>
            <a:off x="6720950" y="5146138"/>
            <a:ext cx="5824443" cy="2060244"/>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sz="2400" dirty="0">
                <a:solidFill>
                  <a:srgbClr val="000000"/>
                </a:solidFill>
              </a:rPr>
              <a:t>JSON files or Bicep files</a:t>
            </a:r>
          </a:p>
          <a:p>
            <a:pPr lvl="1"/>
            <a:r>
              <a:rPr lang="en-US" sz="2400" dirty="0">
                <a:solidFill>
                  <a:srgbClr val="000000"/>
                </a:solidFill>
              </a:rPr>
              <a:t>ARM or Bicep</a:t>
            </a:r>
          </a:p>
          <a:p>
            <a:pPr lvl="1"/>
            <a:r>
              <a:rPr lang="en-US" sz="2400" dirty="0">
                <a:solidFill>
                  <a:srgbClr val="000000"/>
                </a:solidFill>
              </a:rPr>
              <a:t>And probably other permutations that are bound to be confusing!</a:t>
            </a:r>
          </a:p>
          <a:p>
            <a:pPr lvl="1"/>
            <a:endParaRPr lang="en-US" dirty="0">
              <a:solidFill>
                <a:srgbClr val="000000"/>
              </a:solidFill>
            </a:endParaRPr>
          </a:p>
        </p:txBody>
      </p:sp>
      <p:pic>
        <p:nvPicPr>
          <p:cNvPr id="5" name="Picture 4" descr="Bicep Icon">
            <a:extLst>
              <a:ext uri="{FF2B5EF4-FFF2-40B4-BE49-F238E27FC236}">
                <a16:creationId xmlns:a16="http://schemas.microsoft.com/office/drawing/2014/main" id="{A04146BC-8D7D-4953-AD40-3A383BC594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6473" y="1523338"/>
            <a:ext cx="2858151" cy="2940720"/>
          </a:xfrm>
          <a:prstGeom prst="rect">
            <a:avLst/>
          </a:prstGeom>
        </p:spPr>
      </p:pic>
    </p:spTree>
    <p:extLst>
      <p:ext uri="{BB962C8B-B14F-4D97-AF65-F5344CB8AC3E}">
        <p14:creationId xmlns:p14="http://schemas.microsoft.com/office/powerpoint/2010/main" val="37811541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E92D93-3EA2-41E4-B06A-02041252D467}"/>
              </a:ext>
            </a:extLst>
          </p:cNvPr>
          <p:cNvSpPr/>
          <p:nvPr/>
        </p:nvSpPr>
        <p:spPr bwMode="auto">
          <a:xfrm>
            <a:off x="329411" y="1806082"/>
            <a:ext cx="10961441" cy="2362673"/>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Title 16"/>
          <p:cNvSpPr>
            <a:spLocks noGrp="1"/>
          </p:cNvSpPr>
          <p:nvPr>
            <p:ph type="title"/>
          </p:nvPr>
        </p:nvSpPr>
        <p:spPr/>
        <p:txBody>
          <a:bodyPr/>
          <a:lstStyle/>
          <a:p>
            <a:r>
              <a:rPr lang="en-US" dirty="0">
                <a:solidFill>
                  <a:schemeClr val="tx2">
                    <a:lumMod val="10000"/>
                  </a:schemeClr>
                </a:solidFill>
              </a:rPr>
              <a:t>ARM Template with JSON</a:t>
            </a:r>
            <a:br>
              <a:rPr lang="en-US" dirty="0"/>
            </a:br>
            <a:r>
              <a:rPr lang="en-US" sz="3200" dirty="0">
                <a:solidFill>
                  <a:srgbClr val="0070C0"/>
                </a:solidFill>
              </a:rPr>
              <a:t>Revisited</a:t>
            </a:r>
            <a:endParaRPr lang="en-US" dirty="0">
              <a:solidFill>
                <a:srgbClr val="0070C0"/>
              </a:solidFill>
            </a:endParaRPr>
          </a:p>
        </p:txBody>
      </p:sp>
      <p:sp>
        <p:nvSpPr>
          <p:cNvPr id="6" name="Text Placeholder 5"/>
          <p:cNvSpPr>
            <a:spLocks noGrp="1"/>
          </p:cNvSpPr>
          <p:nvPr>
            <p:ph type="body" sz="quarter" idx="11"/>
          </p:nvPr>
        </p:nvSpPr>
        <p:spPr>
          <a:xfrm>
            <a:off x="329411" y="1779082"/>
            <a:ext cx="11653523" cy="4926990"/>
          </a:xfrm>
        </p:spPr>
        <p:txBody>
          <a:bodyPr/>
          <a:lstStyle/>
          <a:p>
            <a:r>
              <a:rPr lang="en-US" dirty="0">
                <a:solidFill>
                  <a:schemeClr val="tx2">
                    <a:lumMod val="10000"/>
                  </a:schemeClr>
                </a:solidFill>
              </a:rPr>
              <a:t>Structure and elements</a:t>
            </a:r>
          </a:p>
          <a:p>
            <a:endParaRPr lang="en-US" sz="1568" dirty="0">
              <a:solidFill>
                <a:schemeClr val="tx2">
                  <a:lumMod val="10000"/>
                </a:schemeClr>
              </a:solidFill>
              <a:latin typeface="Consolas" panose="020B0609020204030204" pitchFamily="49" charset="0"/>
            </a:endParaRPr>
          </a:p>
          <a:p>
            <a:r>
              <a:rPr lang="en-US" sz="1568" dirty="0">
                <a:solidFill>
                  <a:schemeClr val="tx2">
                    <a:lumMod val="10000"/>
                  </a:schemeClr>
                </a:solidFill>
                <a:latin typeface="Consolas" panose="020B0609020204030204" pitchFamily="49" charset="0"/>
              </a:rPr>
              <a:t>{</a:t>
            </a:r>
          </a:p>
          <a:p>
            <a:r>
              <a:rPr lang="de-DE" sz="1568" dirty="0">
                <a:solidFill>
                  <a:schemeClr val="tx2">
                    <a:lumMod val="10000"/>
                  </a:schemeClr>
                </a:solidFill>
                <a:latin typeface="Consolas" panose="020B0609020204030204" pitchFamily="49" charset="0"/>
              </a:rPr>
              <a:t>   "$schema": "http://schema.management.azure.com/schemas/2015-01-01/deploymentTemplate.json#",</a:t>
            </a:r>
          </a:p>
          <a:p>
            <a:r>
              <a:rPr lang="en-US" sz="1568" dirty="0">
                <a:solidFill>
                  <a:schemeClr val="tx2">
                    <a:lumMod val="10000"/>
                  </a:schemeClr>
                </a:solidFill>
                <a:latin typeface="Consolas" panose="020B0609020204030204" pitchFamily="49" charset="0"/>
              </a:rPr>
              <a:t>   "</a:t>
            </a:r>
            <a:r>
              <a:rPr lang="en-US" sz="1568" dirty="0" err="1">
                <a:solidFill>
                  <a:schemeClr val="tx2">
                    <a:lumMod val="10000"/>
                  </a:schemeClr>
                </a:solidFill>
                <a:latin typeface="Consolas" panose="020B0609020204030204" pitchFamily="49" charset="0"/>
              </a:rPr>
              <a:t>contentVersion</a:t>
            </a:r>
            <a:r>
              <a:rPr lang="en-US" sz="1568" dirty="0">
                <a:solidFill>
                  <a:schemeClr val="tx2">
                    <a:lumMod val="10000"/>
                  </a:schemeClr>
                </a:solidFill>
                <a:latin typeface="Consolas" panose="020B0609020204030204" pitchFamily="49" charset="0"/>
              </a:rPr>
              <a:t>": "",</a:t>
            </a:r>
          </a:p>
          <a:p>
            <a:r>
              <a:rPr lang="en-US" sz="1568" dirty="0">
                <a:solidFill>
                  <a:schemeClr val="tx2">
                    <a:lumMod val="10000"/>
                  </a:schemeClr>
                </a:solidFill>
                <a:latin typeface="Consolas" panose="020B0609020204030204" pitchFamily="49" charset="0"/>
              </a:rPr>
              <a:t>   "parameters": {  },</a:t>
            </a:r>
          </a:p>
          <a:p>
            <a:r>
              <a:rPr lang="en-US" sz="1568" dirty="0">
                <a:solidFill>
                  <a:schemeClr val="tx2">
                    <a:lumMod val="10000"/>
                  </a:schemeClr>
                </a:solidFill>
                <a:latin typeface="Consolas" panose="020B0609020204030204" pitchFamily="49" charset="0"/>
              </a:rPr>
              <a:t>   "variables": {  },</a:t>
            </a:r>
          </a:p>
          <a:p>
            <a:r>
              <a:rPr lang="en-US" sz="1568" dirty="0">
                <a:solidFill>
                  <a:schemeClr val="tx2">
                    <a:lumMod val="10000"/>
                  </a:schemeClr>
                </a:solidFill>
                <a:latin typeface="Consolas" panose="020B0609020204030204" pitchFamily="49" charset="0"/>
              </a:rPr>
              <a:t>   "resources": [  ],</a:t>
            </a:r>
          </a:p>
          <a:p>
            <a:r>
              <a:rPr lang="en-US" sz="1568" dirty="0">
                <a:solidFill>
                  <a:schemeClr val="tx2">
                    <a:lumMod val="10000"/>
                  </a:schemeClr>
                </a:solidFill>
                <a:latin typeface="Consolas" panose="020B0609020204030204" pitchFamily="49" charset="0"/>
              </a:rPr>
              <a:t>   "outputs": {  }</a:t>
            </a:r>
          </a:p>
          <a:p>
            <a:r>
              <a:rPr lang="en-US" sz="1568" dirty="0">
                <a:solidFill>
                  <a:schemeClr val="tx2">
                    <a:lumMod val="10000"/>
                  </a:schemeClr>
                </a:solidFill>
                <a:latin typeface="Consolas" panose="020B0609020204030204" pitchFamily="49" charset="0"/>
              </a:rPr>
              <a:t>}</a:t>
            </a:r>
          </a:p>
          <a:p>
            <a:br>
              <a:rPr lang="en-US" dirty="0">
                <a:solidFill>
                  <a:schemeClr val="tx2">
                    <a:lumMod val="10000"/>
                  </a:schemeClr>
                </a:solidFill>
              </a:rPr>
            </a:br>
            <a:r>
              <a:rPr lang="en-US" dirty="0">
                <a:solidFill>
                  <a:schemeClr val="tx2">
                    <a:lumMod val="10000"/>
                  </a:schemeClr>
                </a:solidFill>
              </a:rPr>
              <a:t>Declarative syntax</a:t>
            </a:r>
          </a:p>
          <a:p>
            <a:r>
              <a:rPr lang="en-US" sz="1961" dirty="0">
                <a:solidFill>
                  <a:schemeClr val="tx2">
                    <a:lumMod val="10000"/>
                  </a:schemeClr>
                </a:solidFill>
              </a:rPr>
              <a:t>Allows you to declare the resources you want to have without having to write the script sequence of commands required to create it.</a:t>
            </a:r>
          </a:p>
        </p:txBody>
      </p:sp>
      <p:sp>
        <p:nvSpPr>
          <p:cNvPr id="2" name="Rectangle 1">
            <a:extLst>
              <a:ext uri="{FF2B5EF4-FFF2-40B4-BE49-F238E27FC236}">
                <a16:creationId xmlns:a16="http://schemas.microsoft.com/office/drawing/2014/main" id="{24A29069-81FD-403F-B650-7F0626F7437E}"/>
              </a:ext>
            </a:extLst>
          </p:cNvPr>
          <p:cNvSpPr/>
          <p:nvPr/>
        </p:nvSpPr>
        <p:spPr bwMode="auto">
          <a:xfrm>
            <a:off x="329411" y="2555095"/>
            <a:ext cx="11533178" cy="2414016"/>
          </a:xfrm>
          <a:prstGeom prst="rect">
            <a:avLst/>
          </a:prstGeom>
          <a:noFill/>
          <a:ln w="76200">
            <a:solidFill>
              <a:srgbClr val="666699"/>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7628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F72B2-3BDB-4A75-9962-8EB7841FCA11}"/>
              </a:ext>
            </a:extLst>
          </p:cNvPr>
          <p:cNvSpPr>
            <a:spLocks noGrp="1"/>
          </p:cNvSpPr>
          <p:nvPr>
            <p:ph type="title"/>
          </p:nvPr>
        </p:nvSpPr>
        <p:spPr>
          <a:xfrm>
            <a:off x="268080" y="2717400"/>
            <a:ext cx="11655840" cy="899665"/>
          </a:xfrm>
        </p:spPr>
        <p:txBody>
          <a:bodyPr/>
          <a:lstStyle/>
          <a:p>
            <a:pPr algn="ctr"/>
            <a:r>
              <a:rPr lang="en-US" dirty="0"/>
              <a:t>Let’s get a look at a </a:t>
            </a:r>
            <a:r>
              <a:rPr lang="en-US" dirty="0">
                <a:solidFill>
                  <a:srgbClr val="FFC000"/>
                </a:solidFill>
              </a:rPr>
              <a:t>Bicep</a:t>
            </a:r>
            <a:r>
              <a:rPr lang="en-US" dirty="0"/>
              <a:t> template…</a:t>
            </a:r>
          </a:p>
        </p:txBody>
      </p:sp>
    </p:spTree>
    <p:extLst>
      <p:ext uri="{BB962C8B-B14F-4D97-AF65-F5344CB8AC3E}">
        <p14:creationId xmlns:p14="http://schemas.microsoft.com/office/powerpoint/2010/main" val="160326626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1">
                    <a:lumMod val="50000"/>
                  </a:schemeClr>
                </a:solidFill>
              </a:rPr>
              <a:t>Bicep Template</a:t>
            </a:r>
            <a:br>
              <a:rPr lang="en-US" dirty="0">
                <a:solidFill>
                  <a:schemeClr val="bg1">
                    <a:lumMod val="50000"/>
                  </a:schemeClr>
                </a:solidFill>
              </a:rPr>
            </a:br>
            <a:r>
              <a:rPr lang="en-US" sz="3200" dirty="0">
                <a:solidFill>
                  <a:srgbClr val="0070C0"/>
                </a:solidFill>
              </a:rPr>
              <a:t>Parameters</a:t>
            </a:r>
            <a:endParaRPr lang="en-US" sz="2800" dirty="0">
              <a:solidFill>
                <a:srgbClr val="0070C0"/>
              </a:solidFill>
            </a:endParaRPr>
          </a:p>
        </p:txBody>
      </p:sp>
      <p:sp>
        <p:nvSpPr>
          <p:cNvPr id="6" name="Text Placeholder 5"/>
          <p:cNvSpPr>
            <a:spLocks noGrp="1"/>
          </p:cNvSpPr>
          <p:nvPr>
            <p:ph type="body" sz="quarter" idx="11"/>
          </p:nvPr>
        </p:nvSpPr>
        <p:spPr>
          <a:xfrm>
            <a:off x="269239" y="1703397"/>
            <a:ext cx="11653523" cy="5376280"/>
          </a:xfrm>
        </p:spPr>
        <p:txBody>
          <a:bodyPr/>
          <a:lstStyle/>
          <a:p>
            <a:r>
              <a:rPr lang="en-US" sz="3600" dirty="0">
                <a:solidFill>
                  <a:schemeClr val="bg1">
                    <a:lumMod val="50000"/>
                  </a:schemeClr>
                </a:solidFill>
              </a:rPr>
              <a:t>Minimize parameters</a:t>
            </a:r>
          </a:p>
          <a:p>
            <a:pPr lvl="1"/>
            <a:r>
              <a:rPr lang="en-US" sz="1800" dirty="0">
                <a:solidFill>
                  <a:schemeClr val="bg1">
                    <a:lumMod val="50000"/>
                  </a:schemeClr>
                </a:solidFill>
              </a:rPr>
              <a:t>Too many parameters may confuse the user</a:t>
            </a:r>
          </a:p>
          <a:p>
            <a:pPr lvl="1"/>
            <a:endParaRPr lang="en-US" sz="1800" dirty="0">
              <a:solidFill>
                <a:schemeClr val="bg1">
                  <a:lumMod val="50000"/>
                </a:schemeClr>
              </a:solidFill>
            </a:endParaRPr>
          </a:p>
          <a:p>
            <a:r>
              <a:rPr lang="en-US" sz="3200" dirty="0">
                <a:solidFill>
                  <a:schemeClr val="bg1">
                    <a:lumMod val="50000"/>
                  </a:schemeClr>
                </a:solidFill>
              </a:rPr>
              <a:t>Use the “description” decorator to describe the parameter</a:t>
            </a:r>
          </a:p>
          <a:p>
            <a:pPr lvl="1"/>
            <a:r>
              <a:rPr lang="en-US" sz="1800" dirty="0">
                <a:solidFill>
                  <a:schemeClr val="bg1">
                    <a:lumMod val="50000"/>
                  </a:schemeClr>
                </a:solidFill>
              </a:rPr>
              <a:t>This can help the user identify how and where the value will be used</a:t>
            </a:r>
          </a:p>
          <a:p>
            <a:pPr lvl="1"/>
            <a:endParaRPr lang="en-US" sz="1800" dirty="0">
              <a:solidFill>
                <a:schemeClr val="bg1">
                  <a:lumMod val="50000"/>
                </a:schemeClr>
              </a:solidFill>
            </a:endParaRPr>
          </a:p>
          <a:p>
            <a:pPr lvl="1"/>
            <a:r>
              <a:rPr lang="en-US" sz="3600" dirty="0">
                <a:solidFill>
                  <a:schemeClr val="bg1">
                    <a:lumMod val="50000"/>
                  </a:schemeClr>
                </a:solidFill>
                <a:latin typeface="+mj-lt"/>
              </a:rPr>
              <a:t>Define default values</a:t>
            </a:r>
          </a:p>
          <a:p>
            <a:pPr lvl="1"/>
            <a:r>
              <a:rPr lang="en-US" sz="1800" dirty="0">
                <a:solidFill>
                  <a:schemeClr val="bg1">
                    <a:lumMod val="50000"/>
                  </a:schemeClr>
                </a:solidFill>
              </a:rPr>
              <a:t>Setting default values guides user and reduces chances of invalid values</a:t>
            </a:r>
          </a:p>
          <a:p>
            <a:pPr lvl="1"/>
            <a:r>
              <a:rPr lang="en-US" sz="1800" dirty="0">
                <a:solidFill>
                  <a:schemeClr val="bg1">
                    <a:lumMod val="50000"/>
                  </a:schemeClr>
                </a:solidFill>
              </a:rPr>
              <a:t>Parameters are mandatory, use default value to “make it optional”</a:t>
            </a:r>
          </a:p>
          <a:p>
            <a:pPr lvl="1"/>
            <a:endParaRPr lang="en-US" sz="1800" dirty="0">
              <a:solidFill>
                <a:schemeClr val="bg1">
                  <a:lumMod val="50000"/>
                </a:schemeClr>
              </a:solidFill>
            </a:endParaRPr>
          </a:p>
          <a:p>
            <a:r>
              <a:rPr lang="en-US" sz="3600" dirty="0">
                <a:solidFill>
                  <a:schemeClr val="bg1">
                    <a:lumMod val="50000"/>
                  </a:schemeClr>
                </a:solidFill>
              </a:rPr>
              <a:t>Use </a:t>
            </a:r>
            <a:r>
              <a:rPr lang="en-US" sz="3600" dirty="0" err="1">
                <a:solidFill>
                  <a:schemeClr val="bg1">
                    <a:lumMod val="50000"/>
                  </a:schemeClr>
                </a:solidFill>
              </a:rPr>
              <a:t>securestring</a:t>
            </a:r>
            <a:r>
              <a:rPr lang="en-US" sz="3600" dirty="0">
                <a:solidFill>
                  <a:schemeClr val="bg1">
                    <a:lumMod val="50000"/>
                  </a:schemeClr>
                </a:solidFill>
              </a:rPr>
              <a:t> type</a:t>
            </a:r>
          </a:p>
          <a:p>
            <a:pPr lvl="1"/>
            <a:r>
              <a:rPr lang="en-US" sz="1800" dirty="0">
                <a:solidFill>
                  <a:schemeClr val="bg1">
                    <a:lumMod val="50000"/>
                  </a:schemeClr>
                </a:solidFill>
              </a:rPr>
              <a:t>Passwords and secrets should use the </a:t>
            </a:r>
            <a:r>
              <a:rPr lang="en-US" sz="1800" dirty="0" err="1">
                <a:solidFill>
                  <a:schemeClr val="bg1">
                    <a:lumMod val="50000"/>
                  </a:schemeClr>
                </a:solidFill>
              </a:rPr>
              <a:t>securestring</a:t>
            </a:r>
            <a:r>
              <a:rPr lang="en-US" sz="1800" dirty="0">
                <a:solidFill>
                  <a:schemeClr val="bg1">
                    <a:lumMod val="50000"/>
                  </a:schemeClr>
                </a:solidFill>
              </a:rPr>
              <a:t> type</a:t>
            </a:r>
          </a:p>
          <a:p>
            <a:pPr lvl="1"/>
            <a:endParaRPr lang="en-US" dirty="0">
              <a:solidFill>
                <a:schemeClr val="bg1">
                  <a:lumMod val="50000"/>
                </a:schemeClr>
              </a:solidFill>
            </a:endParaRPr>
          </a:p>
        </p:txBody>
      </p:sp>
    </p:spTree>
    <p:extLst>
      <p:ext uri="{BB962C8B-B14F-4D97-AF65-F5344CB8AC3E}">
        <p14:creationId xmlns:p14="http://schemas.microsoft.com/office/powerpoint/2010/main" val="559782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45BB3D-5835-4BBF-B22D-0F91C1BC5704}"/>
              </a:ext>
            </a:extLst>
          </p:cNvPr>
          <p:cNvSpPr/>
          <p:nvPr/>
        </p:nvSpPr>
        <p:spPr bwMode="auto">
          <a:xfrm>
            <a:off x="0" y="1917627"/>
            <a:ext cx="12192000" cy="4686954"/>
          </a:xfrm>
          <a:prstGeom prst="rect">
            <a:avLst/>
          </a:prstGeom>
          <a:solidFill>
            <a:srgbClr val="666699"/>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a:xfrm>
            <a:off x="268080" y="352213"/>
            <a:ext cx="11655840" cy="899665"/>
          </a:xfrm>
        </p:spPr>
        <p:txBody>
          <a:bodyPr/>
          <a:lstStyle/>
          <a:p>
            <a:r>
              <a:rPr lang="en-US" dirty="0">
                <a:solidFill>
                  <a:schemeClr val="bg1">
                    <a:lumMod val="50000"/>
                  </a:schemeClr>
                </a:solidFill>
              </a:rPr>
              <a:t>Bicep Template</a:t>
            </a:r>
            <a:br>
              <a:rPr lang="en-US" dirty="0"/>
            </a:br>
            <a:r>
              <a:rPr lang="en-US" sz="3200" dirty="0">
                <a:solidFill>
                  <a:srgbClr val="0070C0"/>
                </a:solidFill>
              </a:rPr>
              <a:t>Parameters - Examples</a:t>
            </a:r>
          </a:p>
        </p:txBody>
      </p:sp>
      <p:pic>
        <p:nvPicPr>
          <p:cNvPr id="5" name="Picture 4" descr="Graphical user interface, text&#10;&#10;Description automatically generated">
            <a:extLst>
              <a:ext uri="{FF2B5EF4-FFF2-40B4-BE49-F238E27FC236}">
                <a16:creationId xmlns:a16="http://schemas.microsoft.com/office/drawing/2014/main" id="{546EE67A-8A1F-4FA2-A519-1D022DBF18AC}"/>
              </a:ext>
            </a:extLst>
          </p:cNvPr>
          <p:cNvPicPr>
            <a:picLocks noChangeAspect="1"/>
          </p:cNvPicPr>
          <p:nvPr/>
        </p:nvPicPr>
        <p:blipFill rotWithShape="1">
          <a:blip r:embed="rId3"/>
          <a:srcRect r="2340"/>
          <a:stretch/>
        </p:blipFill>
        <p:spPr>
          <a:xfrm>
            <a:off x="142682" y="2121347"/>
            <a:ext cx="11906636" cy="4315694"/>
          </a:xfrm>
          <a:prstGeom prst="rect">
            <a:avLst/>
          </a:prstGeom>
        </p:spPr>
      </p:pic>
    </p:spTree>
    <p:extLst>
      <p:ext uri="{BB962C8B-B14F-4D97-AF65-F5344CB8AC3E}">
        <p14:creationId xmlns:p14="http://schemas.microsoft.com/office/powerpoint/2010/main" val="140998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tx2">
                    <a:lumMod val="10000"/>
                  </a:schemeClr>
                </a:solidFill>
              </a:rPr>
              <a:t>Bicep Template</a:t>
            </a:r>
            <a:br>
              <a:rPr lang="en-US" dirty="0">
                <a:solidFill>
                  <a:schemeClr val="tx2">
                    <a:lumMod val="10000"/>
                  </a:schemeClr>
                </a:solidFill>
              </a:rPr>
            </a:br>
            <a:r>
              <a:rPr lang="en-US" sz="3200" dirty="0">
                <a:solidFill>
                  <a:srgbClr val="0070C0"/>
                </a:solidFill>
              </a:rPr>
              <a:t>Variables</a:t>
            </a:r>
          </a:p>
        </p:txBody>
      </p:sp>
      <p:sp>
        <p:nvSpPr>
          <p:cNvPr id="6" name="Text Placeholder 5"/>
          <p:cNvSpPr>
            <a:spLocks noGrp="1"/>
          </p:cNvSpPr>
          <p:nvPr>
            <p:ph type="body" sz="quarter" idx="11"/>
          </p:nvPr>
        </p:nvSpPr>
        <p:spPr>
          <a:xfrm>
            <a:off x="269238" y="1873989"/>
            <a:ext cx="11653523" cy="4043133"/>
          </a:xfrm>
        </p:spPr>
        <p:txBody>
          <a:bodyPr/>
          <a:lstStyle/>
          <a:p>
            <a:r>
              <a:rPr lang="en-US" dirty="0">
                <a:solidFill>
                  <a:schemeClr val="tx2">
                    <a:lumMod val="10000"/>
                  </a:schemeClr>
                </a:solidFill>
              </a:rPr>
              <a:t>Easier to read and edit</a:t>
            </a:r>
          </a:p>
          <a:p>
            <a:pPr lvl="1"/>
            <a:r>
              <a:rPr lang="en-US" dirty="0">
                <a:solidFill>
                  <a:schemeClr val="tx2">
                    <a:lumMod val="10000"/>
                  </a:schemeClr>
                </a:solidFill>
              </a:rPr>
              <a:t>It can simplify your template, making it easier to read</a:t>
            </a:r>
          </a:p>
          <a:p>
            <a:pPr lvl="1"/>
            <a:endParaRPr lang="en-US" dirty="0">
              <a:solidFill>
                <a:schemeClr val="tx2">
                  <a:lumMod val="10000"/>
                </a:schemeClr>
              </a:solidFill>
            </a:endParaRPr>
          </a:p>
          <a:p>
            <a:r>
              <a:rPr lang="en-US" dirty="0">
                <a:solidFill>
                  <a:schemeClr val="tx2">
                    <a:lumMod val="10000"/>
                  </a:schemeClr>
                </a:solidFill>
              </a:rPr>
              <a:t>Complex objects</a:t>
            </a:r>
          </a:p>
          <a:p>
            <a:pPr lvl="1"/>
            <a:r>
              <a:rPr lang="en-US" dirty="0">
                <a:solidFill>
                  <a:schemeClr val="tx2">
                    <a:lumMod val="10000"/>
                  </a:schemeClr>
                </a:solidFill>
              </a:rPr>
              <a:t>Group variables into an object helps understand the template design</a:t>
            </a:r>
          </a:p>
          <a:p>
            <a:pPr lvl="1"/>
            <a:endParaRPr lang="en-US" dirty="0">
              <a:solidFill>
                <a:schemeClr val="tx2">
                  <a:lumMod val="10000"/>
                </a:schemeClr>
              </a:solidFill>
            </a:endParaRPr>
          </a:p>
          <a:p>
            <a:r>
              <a:rPr lang="en-US" dirty="0">
                <a:solidFill>
                  <a:schemeClr val="tx2">
                    <a:lumMod val="10000"/>
                  </a:schemeClr>
                </a:solidFill>
              </a:rPr>
              <a:t>Custom values</a:t>
            </a:r>
          </a:p>
          <a:p>
            <a:pPr lvl="1"/>
            <a:r>
              <a:rPr lang="en-US" dirty="0">
                <a:solidFill>
                  <a:schemeClr val="tx2">
                    <a:lumMod val="10000"/>
                  </a:schemeClr>
                </a:solidFill>
              </a:rPr>
              <a:t>Use expressions and functions to modify parameter values and construct new values</a:t>
            </a:r>
          </a:p>
          <a:p>
            <a:pPr lvl="1"/>
            <a:endParaRPr lang="en-US" dirty="0">
              <a:solidFill>
                <a:schemeClr val="tx2">
                  <a:lumMod val="10000"/>
                </a:schemeClr>
              </a:solidFill>
            </a:endParaRPr>
          </a:p>
        </p:txBody>
      </p:sp>
    </p:spTree>
    <p:extLst>
      <p:ext uri="{BB962C8B-B14F-4D97-AF65-F5344CB8AC3E}">
        <p14:creationId xmlns:p14="http://schemas.microsoft.com/office/powerpoint/2010/main" val="2835728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54C9D23-DE1C-45FE-B052-7E896C898B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8759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34353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FCDACC8-B253-47B9-8BE4-CA23B1CEB147}"/>
              </a:ext>
            </a:extLst>
          </p:cNvPr>
          <p:cNvSpPr/>
          <p:nvPr/>
        </p:nvSpPr>
        <p:spPr bwMode="auto">
          <a:xfrm>
            <a:off x="1766098" y="1943753"/>
            <a:ext cx="8699863" cy="4914247"/>
          </a:xfrm>
          <a:prstGeom prst="rect">
            <a:avLst/>
          </a:prstGeom>
          <a:solidFill>
            <a:srgbClr val="666699"/>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solidFill>
                  <a:schemeClr val="tx2">
                    <a:lumMod val="10000"/>
                  </a:schemeClr>
                </a:solidFill>
              </a:rPr>
              <a:t>Bicep Template</a:t>
            </a:r>
            <a:br>
              <a:rPr lang="en-US" dirty="0"/>
            </a:br>
            <a:r>
              <a:rPr lang="en-US" sz="3200" dirty="0">
                <a:solidFill>
                  <a:srgbClr val="0070C0"/>
                </a:solidFill>
              </a:rPr>
              <a:t>Variables - Examples</a:t>
            </a:r>
            <a:endParaRPr lang="en-US" dirty="0">
              <a:solidFill>
                <a:srgbClr val="0070C0"/>
              </a:solidFill>
            </a:endParaRPr>
          </a:p>
        </p:txBody>
      </p:sp>
      <p:pic>
        <p:nvPicPr>
          <p:cNvPr id="3" name="Picture 2" descr="Graphical user interface, text, application, email&#10;&#10;Description automatically generated">
            <a:extLst>
              <a:ext uri="{FF2B5EF4-FFF2-40B4-BE49-F238E27FC236}">
                <a16:creationId xmlns:a16="http://schemas.microsoft.com/office/drawing/2014/main" id="{5FA652A4-0451-4260-AFA5-349E820E031B}"/>
              </a:ext>
            </a:extLst>
          </p:cNvPr>
          <p:cNvPicPr>
            <a:picLocks noChangeAspect="1"/>
          </p:cNvPicPr>
          <p:nvPr/>
        </p:nvPicPr>
        <p:blipFill rotWithShape="1">
          <a:blip r:embed="rId3"/>
          <a:srcRect b="5219"/>
          <a:stretch/>
        </p:blipFill>
        <p:spPr>
          <a:xfrm>
            <a:off x="1904482" y="2100507"/>
            <a:ext cx="8383036" cy="4593385"/>
          </a:xfrm>
          <a:prstGeom prst="rect">
            <a:avLst/>
          </a:prstGeom>
        </p:spPr>
      </p:pic>
    </p:spTree>
    <p:extLst>
      <p:ext uri="{BB962C8B-B14F-4D97-AF65-F5344CB8AC3E}">
        <p14:creationId xmlns:p14="http://schemas.microsoft.com/office/powerpoint/2010/main" val="1748706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tx2">
                    <a:lumMod val="10000"/>
                  </a:schemeClr>
                </a:solidFill>
              </a:rPr>
              <a:t>Bicep Template</a:t>
            </a:r>
            <a:br>
              <a:rPr lang="en-US" dirty="0"/>
            </a:br>
            <a:r>
              <a:rPr lang="en-US" sz="3200" dirty="0">
                <a:solidFill>
                  <a:srgbClr val="0070C0"/>
                </a:solidFill>
              </a:rPr>
              <a:t>Resources</a:t>
            </a:r>
          </a:p>
        </p:txBody>
      </p:sp>
      <p:sp>
        <p:nvSpPr>
          <p:cNvPr id="6" name="Text Placeholder 5"/>
          <p:cNvSpPr>
            <a:spLocks noGrp="1"/>
          </p:cNvSpPr>
          <p:nvPr>
            <p:ph type="body" sz="quarter" idx="11"/>
          </p:nvPr>
        </p:nvSpPr>
        <p:spPr>
          <a:xfrm>
            <a:off x="269238" y="1962816"/>
            <a:ext cx="11653523" cy="4043133"/>
          </a:xfrm>
        </p:spPr>
        <p:txBody>
          <a:bodyPr/>
          <a:lstStyle/>
          <a:p>
            <a:r>
              <a:rPr lang="en-US" dirty="0">
                <a:solidFill>
                  <a:schemeClr val="tx2">
                    <a:lumMod val="10000"/>
                  </a:schemeClr>
                </a:solidFill>
              </a:rPr>
              <a:t>Use “</a:t>
            </a:r>
            <a:r>
              <a:rPr lang="en-US" dirty="0">
                <a:solidFill>
                  <a:srgbClr val="00B050"/>
                </a:solidFill>
              </a:rPr>
              <a:t>//comments</a:t>
            </a:r>
            <a:r>
              <a:rPr lang="en-US" dirty="0">
                <a:solidFill>
                  <a:schemeClr val="tx2">
                    <a:lumMod val="10000"/>
                  </a:schemeClr>
                </a:solidFill>
              </a:rPr>
              <a:t>”</a:t>
            </a:r>
          </a:p>
          <a:p>
            <a:pPr lvl="1"/>
            <a:r>
              <a:rPr lang="en-US" dirty="0">
                <a:solidFill>
                  <a:schemeClr val="tx2">
                    <a:lumMod val="10000"/>
                  </a:schemeClr>
                </a:solidFill>
              </a:rPr>
              <a:t>Bicep allows comments to help others understand the purpose of the resource</a:t>
            </a:r>
          </a:p>
          <a:p>
            <a:pPr lvl="1"/>
            <a:endParaRPr lang="en-US" dirty="0">
              <a:solidFill>
                <a:schemeClr val="tx2">
                  <a:lumMod val="10000"/>
                </a:schemeClr>
              </a:solidFill>
            </a:endParaRPr>
          </a:p>
          <a:p>
            <a:r>
              <a:rPr lang="en-US" dirty="0" err="1">
                <a:solidFill>
                  <a:schemeClr val="tx2">
                    <a:lumMod val="10000"/>
                  </a:schemeClr>
                </a:solidFill>
              </a:rPr>
              <a:t>ApiVersion</a:t>
            </a:r>
            <a:endParaRPr lang="en-US" dirty="0">
              <a:solidFill>
                <a:schemeClr val="tx2">
                  <a:lumMod val="10000"/>
                </a:schemeClr>
              </a:solidFill>
            </a:endParaRPr>
          </a:p>
          <a:p>
            <a:pPr lvl="1"/>
            <a:r>
              <a:rPr lang="en-US" dirty="0">
                <a:solidFill>
                  <a:schemeClr val="tx2">
                    <a:lumMod val="10000"/>
                  </a:schemeClr>
                </a:solidFill>
              </a:rPr>
              <a:t>This property value will define the structure of the “properties” section of the resource</a:t>
            </a:r>
          </a:p>
          <a:p>
            <a:pPr lvl="1"/>
            <a:r>
              <a:rPr lang="en-US" dirty="0">
                <a:solidFill>
                  <a:schemeClr val="tx2">
                    <a:lumMod val="10000"/>
                  </a:schemeClr>
                </a:solidFill>
              </a:rPr>
              <a:t>Hard-code it on the resource, so Visual Studio </a:t>
            </a:r>
            <a:r>
              <a:rPr lang="en-US" dirty="0" err="1">
                <a:solidFill>
                  <a:schemeClr val="tx2">
                    <a:lumMod val="10000"/>
                  </a:schemeClr>
                </a:solidFill>
              </a:rPr>
              <a:t>Intellisense</a:t>
            </a:r>
            <a:r>
              <a:rPr lang="en-US" dirty="0">
                <a:solidFill>
                  <a:schemeClr val="tx2">
                    <a:lumMod val="10000"/>
                  </a:schemeClr>
                </a:solidFill>
              </a:rPr>
              <a:t> can recognize it</a:t>
            </a:r>
          </a:p>
          <a:p>
            <a:pPr lvl="1"/>
            <a:endParaRPr lang="en-US" dirty="0">
              <a:solidFill>
                <a:schemeClr val="tx2">
                  <a:lumMod val="10000"/>
                </a:schemeClr>
              </a:solidFill>
            </a:endParaRPr>
          </a:p>
          <a:p>
            <a:pPr lvl="1"/>
            <a:r>
              <a:rPr lang="en-US" sz="3921" dirty="0">
                <a:solidFill>
                  <a:schemeClr val="tx2">
                    <a:lumMod val="10000"/>
                  </a:schemeClr>
                </a:solidFill>
                <a:latin typeface="+mj-lt"/>
              </a:rPr>
              <a:t>Protected Settings</a:t>
            </a:r>
          </a:p>
          <a:p>
            <a:pPr lvl="1"/>
            <a:r>
              <a:rPr lang="en-US" dirty="0">
                <a:solidFill>
                  <a:schemeClr val="tx2">
                    <a:lumMod val="10000"/>
                  </a:schemeClr>
                </a:solidFill>
              </a:rPr>
              <a:t>Use this property to pass secrets if the resource type supports it</a:t>
            </a:r>
          </a:p>
        </p:txBody>
      </p:sp>
    </p:spTree>
    <p:extLst>
      <p:ext uri="{BB962C8B-B14F-4D97-AF65-F5344CB8AC3E}">
        <p14:creationId xmlns:p14="http://schemas.microsoft.com/office/powerpoint/2010/main" val="3321217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7F169F-F63B-40B3-8350-A44280B9E570}"/>
              </a:ext>
            </a:extLst>
          </p:cNvPr>
          <p:cNvSpPr/>
          <p:nvPr/>
        </p:nvSpPr>
        <p:spPr bwMode="auto">
          <a:xfrm>
            <a:off x="4843707" y="1097280"/>
            <a:ext cx="7205472" cy="5760720"/>
          </a:xfrm>
          <a:prstGeom prst="rect">
            <a:avLst/>
          </a:prstGeom>
          <a:solidFill>
            <a:srgbClr val="666699"/>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solidFill>
                  <a:schemeClr val="tx2">
                    <a:lumMod val="10000"/>
                  </a:schemeClr>
                </a:solidFill>
              </a:rPr>
              <a:t>Bicep Template</a:t>
            </a:r>
            <a:br>
              <a:rPr lang="en-US" dirty="0"/>
            </a:br>
            <a:r>
              <a:rPr lang="en-US" sz="3200" dirty="0">
                <a:solidFill>
                  <a:srgbClr val="0070C0"/>
                </a:solidFill>
              </a:rPr>
              <a:t>Resources - Examples</a:t>
            </a:r>
          </a:p>
        </p:txBody>
      </p:sp>
      <p:pic>
        <p:nvPicPr>
          <p:cNvPr id="9" name="Picture 8" descr="Text&#10;&#10;Description automatically generated with medium confidence">
            <a:extLst>
              <a:ext uri="{FF2B5EF4-FFF2-40B4-BE49-F238E27FC236}">
                <a16:creationId xmlns:a16="http://schemas.microsoft.com/office/drawing/2014/main" id="{6CDEF23C-6CA5-4D48-9D2E-26E7B5ECEA1A}"/>
              </a:ext>
            </a:extLst>
          </p:cNvPr>
          <p:cNvPicPr>
            <a:picLocks noChangeAspect="1"/>
          </p:cNvPicPr>
          <p:nvPr/>
        </p:nvPicPr>
        <p:blipFill>
          <a:blip r:embed="rId3"/>
          <a:stretch>
            <a:fillRect/>
          </a:stretch>
        </p:blipFill>
        <p:spPr>
          <a:xfrm>
            <a:off x="4978956" y="1265239"/>
            <a:ext cx="6936715" cy="5546328"/>
          </a:xfrm>
          <a:prstGeom prst="rect">
            <a:avLst/>
          </a:prstGeom>
        </p:spPr>
      </p:pic>
    </p:spTree>
    <p:extLst>
      <p:ext uri="{BB962C8B-B14F-4D97-AF65-F5344CB8AC3E}">
        <p14:creationId xmlns:p14="http://schemas.microsoft.com/office/powerpoint/2010/main" val="2737153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D63B06C-1C8B-41BD-96F3-65239C303737}"/>
              </a:ext>
            </a:extLst>
          </p:cNvPr>
          <p:cNvSpPr/>
          <p:nvPr/>
        </p:nvSpPr>
        <p:spPr bwMode="auto">
          <a:xfrm>
            <a:off x="303497" y="2390653"/>
            <a:ext cx="11505730" cy="1499368"/>
          </a:xfrm>
          <a:prstGeom prst="rect">
            <a:avLst/>
          </a:prstGeom>
          <a:solidFill>
            <a:srgbClr val="6666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PowerShell</a:t>
            </a: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a:solidFill>
                  <a:schemeClr val="tx2">
                    <a:lumMod val="10000"/>
                  </a:schemeClr>
                </a:solidFill>
              </a:rPr>
              <a:t>Bicep Template</a:t>
            </a:r>
            <a:br>
              <a:rPr lang="en-US" dirty="0">
                <a:solidFill>
                  <a:schemeClr val="tx2">
                    <a:lumMod val="10000"/>
                  </a:schemeClr>
                </a:solidFill>
              </a:rPr>
            </a:br>
            <a:r>
              <a:rPr lang="en-US" sz="3200" dirty="0">
                <a:solidFill>
                  <a:srgbClr val="0070C0"/>
                </a:solidFill>
              </a:rPr>
              <a:t>Deployment Revisited</a:t>
            </a:r>
            <a:endParaRPr lang="en-US" dirty="0">
              <a:solidFill>
                <a:srgbClr val="0070C0"/>
              </a:solidFill>
            </a:endParaRPr>
          </a:p>
        </p:txBody>
      </p:sp>
      <p:sp>
        <p:nvSpPr>
          <p:cNvPr id="7" name="Rectangle 6">
            <a:extLst>
              <a:ext uri="{FF2B5EF4-FFF2-40B4-BE49-F238E27FC236}">
                <a16:creationId xmlns:a16="http://schemas.microsoft.com/office/drawing/2014/main" id="{68AB071C-9F5A-49B3-BDA5-0573E6D45CE5}"/>
              </a:ext>
            </a:extLst>
          </p:cNvPr>
          <p:cNvSpPr/>
          <p:nvPr/>
        </p:nvSpPr>
        <p:spPr bwMode="auto">
          <a:xfrm>
            <a:off x="303497" y="4467347"/>
            <a:ext cx="11505730" cy="1499368"/>
          </a:xfrm>
          <a:prstGeom prst="rect">
            <a:avLst/>
          </a:prstGeom>
          <a:solidFill>
            <a:srgbClr val="6666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Azure CLI</a:t>
            </a:r>
          </a:p>
        </p:txBody>
      </p:sp>
      <p:sp>
        <p:nvSpPr>
          <p:cNvPr id="8" name="Rectangle 7">
            <a:extLst>
              <a:ext uri="{FF2B5EF4-FFF2-40B4-BE49-F238E27FC236}">
                <a16:creationId xmlns:a16="http://schemas.microsoft.com/office/drawing/2014/main" id="{B5E3D3BA-D3D1-490A-A58D-3F71E6029399}"/>
              </a:ext>
            </a:extLst>
          </p:cNvPr>
          <p:cNvSpPr/>
          <p:nvPr/>
        </p:nvSpPr>
        <p:spPr bwMode="auto">
          <a:xfrm>
            <a:off x="432446" y="4952695"/>
            <a:ext cx="11313586" cy="922920"/>
          </a:xfrm>
          <a:prstGeom prst="rect">
            <a:avLst/>
          </a:prstGeom>
          <a:solidFill>
            <a:schemeClr val="bg1">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 </a:t>
            </a:r>
            <a:r>
              <a:rPr kumimoji="0" lang="en-US" sz="2000" b="0" i="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terminal:</a:t>
            </a:r>
            <a:r>
              <a:rPr kumimoji="0" lang="en-US" sz="2000" b="0" i="0" u="none" strike="noStrike" kern="1200" cap="none" spc="0" normalizeH="0" baseline="0" noProof="0" dirty="0">
                <a:ln>
                  <a:noFill/>
                </a:ln>
                <a:solidFill>
                  <a:srgbClr val="002050">
                    <a:lumMod val="50000"/>
                    <a:lumOff val="50000"/>
                  </a:srgbClr>
                </a:solidFill>
                <a:effectLst/>
                <a:uLnTx/>
                <a:uFillTx/>
                <a:latin typeface="Consolas" panose="020B0609020204030204" pitchFamily="49" charset="0"/>
                <a:ea typeface="+mn-ea"/>
                <a:cs typeface="+mn-cs"/>
              </a:rPr>
              <a:t>~</a:t>
            </a: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az</a:t>
            </a: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deployment group create -f </a:t>
            </a:r>
            <a:r>
              <a:rPr kumimoji="0" lang="en-US" sz="2000" b="0" i="0" u="none" strike="noStrike" kern="1200" cap="none" spc="0" normalizeH="0" baseline="0" noProof="0" dirty="0" err="1">
                <a:ln>
                  <a:noFill/>
                </a:ln>
                <a:solidFill>
                  <a:srgbClr val="FFFF00"/>
                </a:solidFill>
                <a:effectLst/>
                <a:uLnTx/>
                <a:uFillTx/>
                <a:latin typeface="Consolas" panose="020B0609020204030204" pitchFamily="49" charset="0"/>
                <a:ea typeface="+mn-ea"/>
                <a:cs typeface="+mn-cs"/>
              </a:rPr>
              <a:t>exampleTemplate.bicep</a:t>
            </a: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b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–-resource-group </a:t>
            </a:r>
            <a:r>
              <a:rPr kumimoji="0" lang="en-US" sz="20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exampleResourceGroup</a:t>
            </a: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-n </a:t>
            </a:r>
            <a:r>
              <a:rPr kumimoji="0" lang="en-US" sz="20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exampleDeployment</a:t>
            </a:r>
            <a:endPar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p:txBody>
      </p:sp>
      <p:sp>
        <p:nvSpPr>
          <p:cNvPr id="3" name="Rectangle 2">
            <a:extLst>
              <a:ext uri="{FF2B5EF4-FFF2-40B4-BE49-F238E27FC236}">
                <a16:creationId xmlns:a16="http://schemas.microsoft.com/office/drawing/2014/main" id="{6C0A3036-FCB6-4E8B-B332-0592900EDC2B}"/>
              </a:ext>
            </a:extLst>
          </p:cNvPr>
          <p:cNvSpPr/>
          <p:nvPr/>
        </p:nvSpPr>
        <p:spPr bwMode="auto">
          <a:xfrm>
            <a:off x="406330" y="2872584"/>
            <a:ext cx="11300064" cy="922920"/>
          </a:xfrm>
          <a:prstGeom prst="rect">
            <a:avLst/>
          </a:prstGeom>
          <a:solidFill>
            <a:schemeClr val="accent6">
              <a:lumMod val="90000"/>
              <a:lumOff val="1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dirty="0">
                <a:solidFill>
                  <a:schemeClr val="tx1"/>
                </a:solidFill>
                <a:latin typeface="Lucida Console" panose="020B0609040504020204" pitchFamily="49" charset="0"/>
              </a:rPr>
              <a:t>PS C:\&gt;</a:t>
            </a:r>
            <a:r>
              <a:rPr lang="en-US" dirty="0">
                <a:solidFill>
                  <a:srgbClr val="0000FF"/>
                </a:solidFill>
                <a:latin typeface="Lucida Console" panose="020B0609040504020204" pitchFamily="49" charset="0"/>
              </a:rPr>
              <a:t> </a:t>
            </a:r>
            <a:r>
              <a:rPr lang="en-US" dirty="0">
                <a:solidFill>
                  <a:schemeClr val="tx1"/>
                </a:solidFill>
                <a:latin typeface="Lucida Console" panose="020B0609040504020204" pitchFamily="49" charset="0"/>
              </a:rPr>
              <a:t>New-</a:t>
            </a:r>
            <a:r>
              <a:rPr lang="en-US" dirty="0" err="1">
                <a:solidFill>
                  <a:schemeClr val="tx1"/>
                </a:solidFill>
                <a:latin typeface="Lucida Console" panose="020B0609040504020204" pitchFamily="49" charset="0"/>
              </a:rPr>
              <a:t>AzResourceGroupDeployment</a:t>
            </a:r>
            <a:r>
              <a:rPr lang="en-US" dirty="0">
                <a:solidFill>
                  <a:schemeClr val="tx1"/>
                </a:solidFill>
                <a:latin typeface="Lucida Console" panose="020B0609040504020204" pitchFamily="49" charset="0"/>
              </a:rPr>
              <a:t> -</a:t>
            </a:r>
            <a:r>
              <a:rPr lang="en-US" dirty="0" err="1">
                <a:solidFill>
                  <a:schemeClr val="tx1"/>
                </a:solidFill>
                <a:latin typeface="Lucida Console" panose="020B0609040504020204" pitchFamily="49" charset="0"/>
              </a:rPr>
              <a:t>TemplateFile</a:t>
            </a:r>
            <a:r>
              <a:rPr lang="en-US" dirty="0">
                <a:solidFill>
                  <a:schemeClr val="tx1"/>
                </a:solidFill>
                <a:latin typeface="Lucida Console" panose="020B0609040504020204" pitchFamily="49" charset="0"/>
              </a:rPr>
              <a:t> </a:t>
            </a:r>
            <a:r>
              <a:rPr lang="en-US" dirty="0" err="1">
                <a:solidFill>
                  <a:srgbClr val="FFFF00"/>
                </a:solidFill>
                <a:latin typeface="Lucida Console" panose="020B0609040504020204" pitchFamily="49" charset="0"/>
              </a:rPr>
              <a:t>exampleTemplate.bicep</a:t>
            </a:r>
            <a:r>
              <a:rPr lang="en-US" dirty="0">
                <a:solidFill>
                  <a:srgbClr val="FFFF00"/>
                </a:solidFill>
                <a:latin typeface="Lucida Console" panose="020B0609040504020204" pitchFamily="49" charset="0"/>
              </a:rPr>
              <a:t> </a:t>
            </a:r>
            <a:br>
              <a:rPr lang="en-US" dirty="0">
                <a:solidFill>
                  <a:srgbClr val="FFFF00"/>
                </a:solidFill>
                <a:latin typeface="Lucida Console" panose="020B0609040504020204" pitchFamily="49" charset="0"/>
              </a:rPr>
            </a:br>
            <a:r>
              <a:rPr lang="en-US" dirty="0">
                <a:solidFill>
                  <a:srgbClr val="FFFF00"/>
                </a:solidFill>
                <a:latin typeface="Lucida Console" panose="020B0609040504020204" pitchFamily="49" charset="0"/>
              </a:rPr>
              <a:t>        </a:t>
            </a:r>
            <a:r>
              <a:rPr lang="en-US" dirty="0">
                <a:solidFill>
                  <a:schemeClr val="tx1"/>
                </a:solidFill>
                <a:latin typeface="Lucida Console" panose="020B0609040504020204" pitchFamily="49" charset="0"/>
              </a:rPr>
              <a:t>-Name </a:t>
            </a:r>
            <a:r>
              <a:rPr lang="en-US" dirty="0" err="1">
                <a:solidFill>
                  <a:schemeClr val="tx1"/>
                </a:solidFill>
                <a:latin typeface="Lucida Console" panose="020B0609040504020204" pitchFamily="49" charset="0"/>
              </a:rPr>
              <a:t>ExampleDeployment</a:t>
            </a:r>
            <a:r>
              <a:rPr lang="en-US" dirty="0">
                <a:solidFill>
                  <a:schemeClr val="tx1"/>
                </a:solidFill>
                <a:latin typeface="Lucida Console" panose="020B0609040504020204" pitchFamily="49" charset="0"/>
              </a:rPr>
              <a:t> -</a:t>
            </a:r>
            <a:r>
              <a:rPr lang="en-US" dirty="0" err="1">
                <a:solidFill>
                  <a:schemeClr val="tx1"/>
                </a:solidFill>
                <a:latin typeface="Lucida Console" panose="020B0609040504020204" pitchFamily="49" charset="0"/>
              </a:rPr>
              <a:t>ResourceGroupName</a:t>
            </a:r>
            <a:r>
              <a:rPr lang="en-US" dirty="0">
                <a:solidFill>
                  <a:schemeClr val="tx1"/>
                </a:solidFill>
                <a:latin typeface="Lucida Console" panose="020B0609040504020204" pitchFamily="49" charset="0"/>
              </a:rPr>
              <a:t> </a:t>
            </a:r>
            <a:r>
              <a:rPr lang="en-US" dirty="0" err="1">
                <a:solidFill>
                  <a:schemeClr val="tx1"/>
                </a:solidFill>
                <a:latin typeface="Lucida Console" panose="020B0609040504020204" pitchFamily="49" charset="0"/>
              </a:rPr>
              <a:t>ExampleResourceGroup</a:t>
            </a:r>
            <a:endParaRPr lang="en-US" sz="2000" dirty="0">
              <a:solidFill>
                <a:srgbClr val="FFFF00"/>
              </a:solidFill>
            </a:endParaRPr>
          </a:p>
        </p:txBody>
      </p:sp>
    </p:spTree>
    <p:extLst>
      <p:ext uri="{BB962C8B-B14F-4D97-AF65-F5344CB8AC3E}">
        <p14:creationId xmlns:p14="http://schemas.microsoft.com/office/powerpoint/2010/main" val="2576434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animBg="1"/>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1558" y="1890296"/>
            <a:ext cx="11653523" cy="4556504"/>
          </a:xfrm>
        </p:spPr>
        <p:txBody>
          <a:bodyPr/>
          <a:lstStyle/>
          <a:p>
            <a:r>
              <a:rPr lang="en-US" dirty="0"/>
              <a:t>Create a template that:</a:t>
            </a:r>
          </a:p>
          <a:p>
            <a:pPr lvl="1"/>
            <a:r>
              <a:rPr lang="en-US" dirty="0"/>
              <a:t>Deploys an Azure Storage Account</a:t>
            </a:r>
          </a:p>
          <a:p>
            <a:pPr lvl="1"/>
            <a:r>
              <a:rPr lang="en-US" dirty="0"/>
              <a:t>Takes inputs: </a:t>
            </a:r>
          </a:p>
          <a:p>
            <a:pPr lvl="2"/>
            <a:r>
              <a:rPr lang="en-US" dirty="0"/>
              <a:t>Location</a:t>
            </a:r>
          </a:p>
          <a:p>
            <a:pPr lvl="2"/>
            <a:r>
              <a:rPr lang="en-US" dirty="0"/>
              <a:t>A unique storage account name</a:t>
            </a:r>
          </a:p>
          <a:p>
            <a:pPr lvl="1"/>
            <a:r>
              <a:rPr lang="en-US" dirty="0"/>
              <a:t>Returns output:</a:t>
            </a:r>
          </a:p>
          <a:p>
            <a:pPr lvl="2"/>
            <a:r>
              <a:rPr lang="en-US" dirty="0"/>
              <a:t> storage account ID</a:t>
            </a:r>
          </a:p>
          <a:p>
            <a:r>
              <a:rPr lang="en-US" dirty="0"/>
              <a:t>Deploy it from Azure CLI</a:t>
            </a:r>
          </a:p>
          <a:p>
            <a:r>
              <a:rPr lang="en-US" dirty="0"/>
              <a:t>Deploy it from PowerShell</a:t>
            </a:r>
          </a:p>
        </p:txBody>
      </p:sp>
      <p:sp>
        <p:nvSpPr>
          <p:cNvPr id="3" name="Title 2"/>
          <p:cNvSpPr>
            <a:spLocks noGrp="1"/>
          </p:cNvSpPr>
          <p:nvPr>
            <p:ph type="title"/>
          </p:nvPr>
        </p:nvSpPr>
        <p:spPr/>
        <p:txBody>
          <a:bodyPr/>
          <a:lstStyle/>
          <a:p>
            <a:r>
              <a:rPr lang="en-US" dirty="0"/>
              <a:t>Challenge #1</a:t>
            </a:r>
            <a:br>
              <a:rPr lang="en-US" dirty="0"/>
            </a:br>
            <a:r>
              <a:rPr lang="en-US" sz="3600" dirty="0">
                <a:solidFill>
                  <a:srgbClr val="0078D7"/>
                </a:solidFill>
              </a:rPr>
              <a:t>Create a “Hello World” Bicep template</a:t>
            </a:r>
            <a:endParaRPr lang="en-US" dirty="0">
              <a:solidFill>
                <a:srgbClr val="0078D7"/>
              </a:solidFill>
            </a:endParaRPr>
          </a:p>
        </p:txBody>
      </p:sp>
    </p:spTree>
    <p:extLst>
      <p:ext uri="{BB962C8B-B14F-4D97-AF65-F5344CB8AC3E}">
        <p14:creationId xmlns:p14="http://schemas.microsoft.com/office/powerpoint/2010/main" val="247111855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846659"/>
          </a:xfrm>
        </p:spPr>
        <p:txBody>
          <a:bodyPr/>
          <a:lstStyle/>
          <a:p>
            <a:pPr algn="ctr"/>
            <a:r>
              <a:rPr lang="en-US" sz="6600" dirty="0"/>
              <a:t>Template Development</a:t>
            </a:r>
            <a:br>
              <a:rPr lang="en-US" dirty="0"/>
            </a:br>
            <a:r>
              <a:rPr lang="en-US" sz="5400" dirty="0">
                <a:solidFill>
                  <a:schemeClr val="accent5">
                    <a:lumMod val="60000"/>
                    <a:lumOff val="40000"/>
                  </a:schemeClr>
                </a:solidFill>
              </a:rPr>
              <a:t>with Bicep</a:t>
            </a:r>
            <a:endParaRPr lang="en-US" dirty="0">
              <a:solidFill>
                <a:schemeClr val="accent5">
                  <a:lumMod val="60000"/>
                  <a:lumOff val="40000"/>
                </a:schemeClr>
              </a:solidFill>
            </a:endParaRP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a:stretch>
            <a:fillRect/>
          </a:stretch>
        </p:blipFill>
        <p:spPr>
          <a:xfrm>
            <a:off x="0" y="61540"/>
            <a:ext cx="4173794" cy="1964246"/>
          </a:xfrm>
          <a:prstGeom prst="rect">
            <a:avLst/>
          </a:prstGeom>
        </p:spPr>
      </p:pic>
    </p:spTree>
    <p:extLst>
      <p:ext uri="{BB962C8B-B14F-4D97-AF65-F5344CB8AC3E}">
        <p14:creationId xmlns:p14="http://schemas.microsoft.com/office/powerpoint/2010/main" val="87861886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6000" dirty="0">
                <a:solidFill>
                  <a:schemeClr val="bg1"/>
                </a:solidFill>
                <a:latin typeface="Segoe UI Light" panose="020B0502040204020203" pitchFamily="34" charset="0"/>
                <a:cs typeface="Segoe UI Light" panose="020B0502040204020203" pitchFamily="34" charset="0"/>
              </a:rPr>
              <a:t>ARM Templates</a:t>
            </a:r>
            <a:br>
              <a:rPr lang="en-US" sz="5400" dirty="0">
                <a:solidFill>
                  <a:schemeClr val="bg1"/>
                </a:solidFill>
                <a:latin typeface="Segoe UI Light" panose="020B0502040204020203" pitchFamily="34" charset="0"/>
                <a:cs typeface="Segoe UI Light" panose="020B0502040204020203" pitchFamily="34" charset="0"/>
              </a:rPr>
            </a:br>
            <a:r>
              <a:rPr lang="en-US" dirty="0">
                <a:solidFill>
                  <a:srgbClr val="FFC000"/>
                </a:solidFill>
                <a:latin typeface="Segoe UI Light" panose="020B0502040204020203" pitchFamily="34" charset="0"/>
                <a:cs typeface="Segoe UI Light" panose="020B0502040204020203" pitchFamily="34" charset="0"/>
              </a:rPr>
              <a:t>Recap</a:t>
            </a:r>
            <a:endParaRPr lang="en-US" sz="5400" dirty="0">
              <a:solidFill>
                <a:srgbClr val="FFC000"/>
              </a:solidFill>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838200" y="2087845"/>
            <a:ext cx="10515600" cy="4351338"/>
          </a:xfrm>
        </p:spPr>
        <p:txBody>
          <a:bodyPr>
            <a:normAutofit/>
          </a:bodyPr>
          <a:lstStyle/>
          <a:p>
            <a:r>
              <a:rPr lang="en-US" dirty="0">
                <a:solidFill>
                  <a:schemeClr val="bg1"/>
                </a:solidFill>
                <a:latin typeface="Segoe UI Light" panose="020B0502040204020203" pitchFamily="34" charset="0"/>
                <a:cs typeface="Segoe UI Light" panose="020B0502040204020203" pitchFamily="34" charset="0"/>
              </a:rPr>
              <a:t>Create a blank template with your favorite text editor</a:t>
            </a:r>
          </a:p>
          <a:p>
            <a:pPr marL="0" indent="0" algn="ctr">
              <a:buNone/>
            </a:pPr>
            <a:r>
              <a:rPr lang="en-US" sz="1400" dirty="0">
                <a:solidFill>
                  <a:schemeClr val="bg1"/>
                </a:solidFill>
                <a:latin typeface="Segoe UI Light" panose="020B0502040204020203" pitchFamily="34" charset="0"/>
                <a:cs typeface="Segoe UI Light" panose="020B0502040204020203" pitchFamily="34" charset="0"/>
              </a:rPr>
              <a:t>Complete walk-through : </a:t>
            </a:r>
            <a:r>
              <a:rPr lang="en-US" sz="1400" dirty="0">
                <a:solidFill>
                  <a:schemeClr val="bg1"/>
                </a:solidFill>
                <a:latin typeface="Segoe UI Light" panose="020B0502040204020203" pitchFamily="34" charset="0"/>
                <a:cs typeface="Segoe UI Light" panose="020B0502040204020203" pitchFamily="34" charset="0"/>
                <a:hlinkClick r:id="rId3">
                  <a:extLst>
                    <a:ext uri="{A12FA001-AC4F-418D-AE19-62706E023703}">
                      <ahyp:hlinkClr xmlns:ahyp="http://schemas.microsoft.com/office/drawing/2018/hyperlinkcolor" val="tx"/>
                    </a:ext>
                  </a:extLst>
                </a:hlinkClick>
              </a:rPr>
              <a:t>https://docs.microsoft.com/en-us/azure/azure-resource-manager/resource-group-authoring-templates</a:t>
            </a:r>
            <a:endParaRPr lang="en-US" sz="1400" dirty="0">
              <a:solidFill>
                <a:schemeClr val="bg1"/>
              </a:solidFill>
              <a:latin typeface="Segoe UI Light" panose="020B0502040204020203" pitchFamily="34" charset="0"/>
              <a:cs typeface="Segoe UI Light" panose="020B0502040204020203" pitchFamily="34" charset="0"/>
            </a:endParaRPr>
          </a:p>
          <a:p>
            <a:pPr marL="0" indent="0">
              <a:buNone/>
            </a:pPr>
            <a:r>
              <a:rPr lang="en-US" sz="1400" b="1" dirty="0">
                <a:solidFill>
                  <a:schemeClr val="bg1"/>
                </a:solidFill>
                <a:latin typeface="Consolas" charset="0"/>
                <a:cs typeface="Courier New" panose="02070309020205020404" pitchFamily="49" charset="0"/>
              </a:rPr>
              <a:t>{</a:t>
            </a:r>
            <a:endParaRPr lang="en-US" sz="1400" b="1" dirty="0">
              <a:solidFill>
                <a:schemeClr val="bg1"/>
              </a:solidFill>
              <a:latin typeface="Consolas" charset="0"/>
              <a:ea typeface="Consolas" charset="0"/>
              <a:cs typeface="Consolas" charset="0"/>
            </a:endParaRPr>
          </a:p>
          <a:p>
            <a:pPr marL="0" indent="0">
              <a:buNone/>
            </a:pPr>
            <a:r>
              <a:rPr lang="en-US" sz="1400" b="1" dirty="0">
                <a:solidFill>
                  <a:schemeClr val="bg1"/>
                </a:solidFill>
                <a:latin typeface="Consolas" charset="0"/>
                <a:ea typeface="Consolas" charset="0"/>
                <a:cs typeface="Consolas" charset="0"/>
              </a:rPr>
              <a:t>   </a:t>
            </a:r>
            <a:r>
              <a:rPr lang="en-US" sz="1400" b="1" dirty="0">
                <a:solidFill>
                  <a:schemeClr val="bg1"/>
                </a:solidFill>
                <a:latin typeface="Consolas" charset="0"/>
                <a:cs typeface="Courier New" panose="02070309020205020404" pitchFamily="49" charset="0"/>
              </a:rPr>
              <a:t>"$schema": "http://schema.management.azure.com/schemas/2015-01-01/</a:t>
            </a:r>
            <a:r>
              <a:rPr lang="en-US" sz="1400" b="1" dirty="0" err="1">
                <a:solidFill>
                  <a:schemeClr val="bg1"/>
                </a:solidFill>
                <a:latin typeface="Consolas" charset="0"/>
                <a:cs typeface="Courier New" panose="02070309020205020404" pitchFamily="49" charset="0"/>
              </a:rPr>
              <a:t>deploymentTemplate.json</a:t>
            </a:r>
            <a:r>
              <a:rPr lang="en-US" sz="1400" b="1" dirty="0">
                <a:solidFill>
                  <a:schemeClr val="bg1"/>
                </a:solidFill>
                <a:latin typeface="Consolas" charset="0"/>
                <a:cs typeface="Courier New" panose="02070309020205020404" pitchFamily="49" charset="0"/>
              </a:rPr>
              <a:t>#",</a:t>
            </a:r>
            <a:endParaRPr lang="en-US" sz="1400" b="1" dirty="0">
              <a:solidFill>
                <a:schemeClr val="bg1"/>
              </a:solidFill>
              <a:latin typeface="Consolas" charset="0"/>
              <a:ea typeface="Consolas" charset="0"/>
              <a:cs typeface="Consolas" charset="0"/>
            </a:endParaRPr>
          </a:p>
          <a:p>
            <a:pPr marL="0" indent="0">
              <a:buNone/>
            </a:pPr>
            <a:r>
              <a:rPr lang="en-US" sz="1400" b="1" dirty="0">
                <a:solidFill>
                  <a:schemeClr val="bg1"/>
                </a:solidFill>
                <a:latin typeface="Consolas" charset="0"/>
                <a:ea typeface="Consolas" charset="0"/>
                <a:cs typeface="Consolas" charset="0"/>
              </a:rPr>
              <a:t>   </a:t>
            </a:r>
            <a:r>
              <a:rPr lang="en-US" sz="1400" b="1" dirty="0">
                <a:solidFill>
                  <a:schemeClr val="bg1"/>
                </a:solidFill>
                <a:latin typeface="Consolas" charset="0"/>
                <a:cs typeface="Courier New" panose="02070309020205020404" pitchFamily="49" charset="0"/>
              </a:rPr>
              <a:t>"contentVersion": "",</a:t>
            </a:r>
            <a:endParaRPr lang="en-US" sz="1400" b="1" dirty="0">
              <a:solidFill>
                <a:schemeClr val="bg1"/>
              </a:solidFill>
              <a:latin typeface="Consolas" charset="0"/>
              <a:ea typeface="Consolas" charset="0"/>
              <a:cs typeface="Consolas" charset="0"/>
            </a:endParaRPr>
          </a:p>
          <a:p>
            <a:pPr marL="0" indent="0">
              <a:buNone/>
            </a:pPr>
            <a:r>
              <a:rPr lang="en-US" sz="1400" b="1" dirty="0">
                <a:solidFill>
                  <a:schemeClr val="bg1"/>
                </a:solidFill>
                <a:latin typeface="Consolas" charset="0"/>
                <a:ea typeface="Consolas" charset="0"/>
                <a:cs typeface="Consolas" charset="0"/>
              </a:rPr>
              <a:t>   </a:t>
            </a:r>
            <a:r>
              <a:rPr lang="en-US" sz="1400" b="1" dirty="0">
                <a:solidFill>
                  <a:schemeClr val="bg1"/>
                </a:solidFill>
                <a:latin typeface="Consolas" charset="0"/>
                <a:cs typeface="Courier New" panose="02070309020205020404" pitchFamily="49" charset="0"/>
              </a:rPr>
              <a:t>"parameters": {  },</a:t>
            </a:r>
            <a:endParaRPr lang="en-US" sz="1400" b="1" dirty="0">
              <a:solidFill>
                <a:schemeClr val="bg1"/>
              </a:solidFill>
              <a:latin typeface="Consolas" charset="0"/>
              <a:ea typeface="Consolas" charset="0"/>
              <a:cs typeface="Consolas" charset="0"/>
            </a:endParaRPr>
          </a:p>
          <a:p>
            <a:pPr marL="0" indent="0">
              <a:buNone/>
            </a:pPr>
            <a:r>
              <a:rPr lang="en-US" sz="1400" b="1" dirty="0">
                <a:solidFill>
                  <a:schemeClr val="bg1"/>
                </a:solidFill>
                <a:latin typeface="Consolas" charset="0"/>
                <a:ea typeface="Consolas" charset="0"/>
                <a:cs typeface="Consolas" charset="0"/>
              </a:rPr>
              <a:t>   </a:t>
            </a:r>
            <a:r>
              <a:rPr lang="en-US" sz="1400" b="1" dirty="0">
                <a:solidFill>
                  <a:schemeClr val="bg1"/>
                </a:solidFill>
                <a:latin typeface="Consolas" charset="0"/>
                <a:cs typeface="Courier New" panose="02070309020205020404" pitchFamily="49" charset="0"/>
              </a:rPr>
              <a:t>"variables": {  },</a:t>
            </a:r>
            <a:endParaRPr lang="en-US" sz="1400" b="1" dirty="0">
              <a:solidFill>
                <a:schemeClr val="bg1"/>
              </a:solidFill>
              <a:latin typeface="Consolas" charset="0"/>
              <a:ea typeface="Consolas" charset="0"/>
              <a:cs typeface="Consolas" charset="0"/>
            </a:endParaRPr>
          </a:p>
          <a:p>
            <a:pPr marL="0" indent="0">
              <a:buNone/>
            </a:pPr>
            <a:r>
              <a:rPr lang="en-US" sz="1400" b="1" dirty="0">
                <a:solidFill>
                  <a:schemeClr val="bg1"/>
                </a:solidFill>
                <a:latin typeface="Consolas" charset="0"/>
                <a:ea typeface="Consolas" charset="0"/>
                <a:cs typeface="Consolas" charset="0"/>
              </a:rPr>
              <a:t>   </a:t>
            </a:r>
            <a:r>
              <a:rPr lang="en-US" sz="1400" b="1" dirty="0">
                <a:solidFill>
                  <a:schemeClr val="bg1"/>
                </a:solidFill>
                <a:latin typeface="Consolas" charset="0"/>
                <a:cs typeface="Courier New" panose="02070309020205020404" pitchFamily="49" charset="0"/>
              </a:rPr>
              <a:t>"resources": [  ],</a:t>
            </a:r>
            <a:endParaRPr lang="en-US" sz="1400" b="1" dirty="0">
              <a:solidFill>
                <a:schemeClr val="bg1"/>
              </a:solidFill>
              <a:latin typeface="Consolas" charset="0"/>
              <a:ea typeface="Consolas" charset="0"/>
              <a:cs typeface="Consolas" charset="0"/>
            </a:endParaRPr>
          </a:p>
          <a:p>
            <a:pPr marL="0" indent="0">
              <a:buNone/>
            </a:pPr>
            <a:r>
              <a:rPr lang="en-US" sz="1400" b="1" dirty="0">
                <a:solidFill>
                  <a:schemeClr val="bg1"/>
                </a:solidFill>
                <a:latin typeface="Consolas" charset="0"/>
                <a:ea typeface="Consolas" charset="0"/>
                <a:cs typeface="Consolas" charset="0"/>
              </a:rPr>
              <a:t>   </a:t>
            </a:r>
            <a:r>
              <a:rPr lang="en-US" sz="1400" b="1" dirty="0">
                <a:solidFill>
                  <a:schemeClr val="bg1"/>
                </a:solidFill>
                <a:latin typeface="Consolas" charset="0"/>
                <a:cs typeface="Courier New" panose="02070309020205020404" pitchFamily="49" charset="0"/>
              </a:rPr>
              <a:t>"outputs": {  }</a:t>
            </a:r>
            <a:endParaRPr lang="en-US" sz="1400" b="1" dirty="0">
              <a:solidFill>
                <a:schemeClr val="bg1"/>
              </a:solidFill>
              <a:latin typeface="Consolas" charset="0"/>
              <a:ea typeface="Consolas" charset="0"/>
              <a:cs typeface="Consolas" charset="0"/>
            </a:endParaRPr>
          </a:p>
          <a:p>
            <a:pPr marL="0" indent="0">
              <a:buNone/>
            </a:pPr>
            <a:r>
              <a:rPr lang="en-US" sz="1400" b="1" dirty="0">
                <a:solidFill>
                  <a:schemeClr val="bg1"/>
                </a:solidFill>
                <a:latin typeface="Consolas" charset="0"/>
                <a:cs typeface="Courier New" panose="02070309020205020404" pitchFamily="49" charset="0"/>
              </a:rPr>
              <a:t>}</a:t>
            </a:r>
            <a:endParaRPr lang="en-US" sz="1400" b="1" dirty="0">
              <a:solidFill>
                <a:schemeClr val="bg1"/>
              </a:solidFill>
              <a:latin typeface="Consolas" charset="0"/>
              <a:ea typeface="Consolas" charset="0"/>
              <a:cs typeface="Consolas" charset="0"/>
            </a:endParaRPr>
          </a:p>
          <a:p>
            <a:r>
              <a:rPr lang="en-US" dirty="0">
                <a:solidFill>
                  <a:schemeClr val="bg1"/>
                </a:solidFill>
                <a:latin typeface="Segoe UI Light" panose="020B0502040204020203" pitchFamily="34" charset="0"/>
                <a:cs typeface="Segoe UI Light" panose="020B0502040204020203" pitchFamily="34" charset="0"/>
              </a:rPr>
              <a:t>Strip away the details and the template core is seen above</a:t>
            </a:r>
          </a:p>
        </p:txBody>
      </p:sp>
    </p:spTree>
    <p:extLst>
      <p:ext uri="{BB962C8B-B14F-4D97-AF65-F5344CB8AC3E}">
        <p14:creationId xmlns:p14="http://schemas.microsoft.com/office/powerpoint/2010/main" val="2660844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down)">
                                      <p:cBhvr>
                                        <p:cTn id="19" dur="500"/>
                                        <p:tgtEl>
                                          <p:spTgt spid="3">
                                            <p:txEl>
                                              <p:pRg st="4" end="4"/>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down)">
                                      <p:cBhvr>
                                        <p:cTn id="22" dur="500"/>
                                        <p:tgtEl>
                                          <p:spTgt spid="3">
                                            <p:txEl>
                                              <p:pRg st="5" end="5"/>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wipe(down)">
                                      <p:cBhvr>
                                        <p:cTn id="25" dur="500"/>
                                        <p:tgtEl>
                                          <p:spTgt spid="3">
                                            <p:txEl>
                                              <p:pRg st="6" end="6"/>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wipe(down)">
                                      <p:cBhvr>
                                        <p:cTn id="28" dur="500"/>
                                        <p:tgtEl>
                                          <p:spTgt spid="3">
                                            <p:txEl>
                                              <p:pRg st="7" end="7"/>
                                            </p:txEl>
                                          </p:spTgt>
                                        </p:tgtEl>
                                      </p:cBhvr>
                                    </p:animEffect>
                                  </p:childTnLst>
                                </p:cTn>
                              </p:par>
                              <p:par>
                                <p:cTn id="29" presetID="22" presetClass="entr" presetSubtype="4"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wipe(down)">
                                      <p:cBhvr>
                                        <p:cTn id="31" dur="500"/>
                                        <p:tgtEl>
                                          <p:spTgt spid="3">
                                            <p:txEl>
                                              <p:pRg st="8" end="8"/>
                                            </p:txEl>
                                          </p:spTgt>
                                        </p:tgtEl>
                                      </p:cBhvr>
                                    </p:animEffect>
                                  </p:childTnLst>
                                </p:cTn>
                              </p:par>
                              <p:par>
                                <p:cTn id="32" presetID="22" presetClass="entr" presetSubtype="4"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wipe(down)">
                                      <p:cBhvr>
                                        <p:cTn id="34" dur="500"/>
                                        <p:tgtEl>
                                          <p:spTgt spid="3">
                                            <p:txEl>
                                              <p:pRg st="9" end="9"/>
                                            </p:txEl>
                                          </p:spTgt>
                                        </p:tgtEl>
                                      </p:cBhvr>
                                    </p:animEffect>
                                  </p:childTnLst>
                                </p:cTn>
                              </p:par>
                              <p:par>
                                <p:cTn id="35" presetID="22" presetClass="entr" presetSubtype="4"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wipe(down)">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27F2C5-AD45-44B6-A7C5-7FA49E10A7B2}"/>
              </a:ext>
            </a:extLst>
          </p:cNvPr>
          <p:cNvSpPr>
            <a:spLocks noGrp="1"/>
          </p:cNvSpPr>
          <p:nvPr>
            <p:ph type="title"/>
          </p:nvPr>
        </p:nvSpPr>
        <p:spPr/>
        <p:txBody>
          <a:bodyPr/>
          <a:lstStyle/>
          <a:p>
            <a:r>
              <a:rPr lang="en-US" sz="5400" dirty="0">
                <a:solidFill>
                  <a:schemeClr val="bg1">
                    <a:lumMod val="50000"/>
                  </a:schemeClr>
                </a:solidFill>
              </a:rPr>
              <a:t>Template Development</a:t>
            </a:r>
            <a:br>
              <a:rPr lang="en-US" dirty="0">
                <a:solidFill>
                  <a:schemeClr val="bg1">
                    <a:lumMod val="50000"/>
                  </a:schemeClr>
                </a:solidFill>
              </a:rPr>
            </a:br>
            <a:r>
              <a:rPr lang="en-US" sz="3200" dirty="0">
                <a:solidFill>
                  <a:srgbClr val="0070C0"/>
                </a:solidFill>
              </a:rPr>
              <a:t>Bicep Commands</a:t>
            </a:r>
          </a:p>
        </p:txBody>
      </p:sp>
      <p:sp>
        <p:nvSpPr>
          <p:cNvPr id="9" name="TextBox 8">
            <a:extLst>
              <a:ext uri="{FF2B5EF4-FFF2-40B4-BE49-F238E27FC236}">
                <a16:creationId xmlns:a16="http://schemas.microsoft.com/office/drawing/2014/main" id="{40BBCBCB-1BF6-48E3-816D-ABEAF378D5A5}"/>
              </a:ext>
            </a:extLst>
          </p:cNvPr>
          <p:cNvSpPr txBox="1"/>
          <p:nvPr/>
        </p:nvSpPr>
        <p:spPr>
          <a:xfrm>
            <a:off x="511728" y="1963024"/>
            <a:ext cx="5964573" cy="3108543"/>
          </a:xfrm>
          <a:prstGeom prst="rect">
            <a:avLst/>
          </a:prstGeom>
          <a:noFill/>
        </p:spPr>
        <p:txBody>
          <a:bodyPr wrap="square" lIns="182880" tIns="146304" rIns="182880" bIns="146304" rtlCol="0">
            <a:spAutoFit/>
          </a:bodyPr>
          <a:lstStyle/>
          <a:p>
            <a:pPr>
              <a:lnSpc>
                <a:spcPct val="90000"/>
              </a:lnSpc>
              <a:spcAft>
                <a:spcPts val="600"/>
              </a:spcAft>
            </a:pPr>
            <a:r>
              <a:rPr lang="en-US" sz="2400" dirty="0" err="1">
                <a:solidFill>
                  <a:schemeClr val="bg1">
                    <a:lumMod val="50000"/>
                  </a:schemeClr>
                </a:solidFill>
                <a:latin typeface="Consolas" panose="020B0609020204030204" pitchFamily="49" charset="0"/>
              </a:rPr>
              <a:t>az</a:t>
            </a:r>
            <a:r>
              <a:rPr lang="en-US" sz="2400" dirty="0">
                <a:solidFill>
                  <a:schemeClr val="bg1">
                    <a:lumMod val="50000"/>
                  </a:schemeClr>
                </a:solidFill>
                <a:latin typeface="Consolas" panose="020B0609020204030204" pitchFamily="49" charset="0"/>
              </a:rPr>
              <a:t> bicep build</a:t>
            </a:r>
            <a:br>
              <a:rPr lang="en-US" sz="2400" dirty="0">
                <a:solidFill>
                  <a:schemeClr val="bg1">
                    <a:lumMod val="50000"/>
                  </a:schemeClr>
                </a:solidFill>
                <a:latin typeface="Consolas" panose="020B0609020204030204" pitchFamily="49" charset="0"/>
              </a:rPr>
            </a:br>
            <a:br>
              <a:rPr lang="en-US" sz="2400" dirty="0">
                <a:solidFill>
                  <a:schemeClr val="bg1">
                    <a:lumMod val="50000"/>
                  </a:schemeClr>
                </a:solidFill>
                <a:latin typeface="Consolas" panose="020B0609020204030204" pitchFamily="49" charset="0"/>
              </a:rPr>
            </a:br>
            <a:endParaRPr lang="en-US" sz="2400" dirty="0">
              <a:solidFill>
                <a:schemeClr val="bg1">
                  <a:lumMod val="50000"/>
                </a:schemeClr>
              </a:solidFill>
              <a:latin typeface="Consolas" panose="020B0609020204030204" pitchFamily="49" charset="0"/>
            </a:endParaRPr>
          </a:p>
          <a:p>
            <a:pPr>
              <a:lnSpc>
                <a:spcPct val="90000"/>
              </a:lnSpc>
              <a:spcAft>
                <a:spcPts val="600"/>
              </a:spcAft>
            </a:pPr>
            <a:r>
              <a:rPr lang="en-US" sz="2400" dirty="0" err="1">
                <a:solidFill>
                  <a:schemeClr val="bg1">
                    <a:lumMod val="50000"/>
                  </a:schemeClr>
                </a:solidFill>
                <a:latin typeface="Consolas" panose="020B0609020204030204" pitchFamily="49" charset="0"/>
              </a:rPr>
              <a:t>az</a:t>
            </a:r>
            <a:r>
              <a:rPr lang="en-US" sz="2400" dirty="0">
                <a:solidFill>
                  <a:schemeClr val="bg1">
                    <a:lumMod val="50000"/>
                  </a:schemeClr>
                </a:solidFill>
                <a:latin typeface="Consolas" panose="020B0609020204030204" pitchFamily="49" charset="0"/>
              </a:rPr>
              <a:t> bicep decompile</a:t>
            </a:r>
          </a:p>
          <a:p>
            <a:pPr>
              <a:lnSpc>
                <a:spcPct val="90000"/>
              </a:lnSpc>
              <a:spcAft>
                <a:spcPts val="600"/>
              </a:spcAft>
            </a:pPr>
            <a:br>
              <a:rPr lang="en-US" sz="2400" dirty="0">
                <a:solidFill>
                  <a:schemeClr val="bg1">
                    <a:lumMod val="50000"/>
                  </a:schemeClr>
                </a:solidFill>
                <a:latin typeface="Consolas" panose="020B0609020204030204" pitchFamily="49" charset="0"/>
              </a:rPr>
            </a:br>
            <a:br>
              <a:rPr lang="en-US" sz="2400" dirty="0">
                <a:solidFill>
                  <a:schemeClr val="bg1">
                    <a:lumMod val="50000"/>
                  </a:schemeClr>
                </a:solidFill>
                <a:latin typeface="Consolas" panose="020B0609020204030204" pitchFamily="49" charset="0"/>
              </a:rPr>
            </a:br>
            <a:br>
              <a:rPr lang="en-US" sz="2400" dirty="0">
                <a:solidFill>
                  <a:schemeClr val="bg1">
                    <a:lumMod val="50000"/>
                  </a:schemeClr>
                </a:solidFill>
                <a:latin typeface="Consolas" panose="020B0609020204030204" pitchFamily="49" charset="0"/>
              </a:rPr>
            </a:br>
            <a:r>
              <a:rPr lang="en-US" sz="2400" dirty="0" err="1">
                <a:solidFill>
                  <a:schemeClr val="bg1">
                    <a:lumMod val="50000"/>
                  </a:schemeClr>
                </a:solidFill>
                <a:latin typeface="Consolas" panose="020B0609020204030204" pitchFamily="49" charset="0"/>
              </a:rPr>
              <a:t>az</a:t>
            </a:r>
            <a:r>
              <a:rPr lang="en-US" sz="2400" dirty="0">
                <a:solidFill>
                  <a:schemeClr val="bg1">
                    <a:lumMod val="50000"/>
                  </a:schemeClr>
                </a:solidFill>
                <a:latin typeface="Consolas" panose="020B0609020204030204" pitchFamily="49" charset="0"/>
              </a:rPr>
              <a:t> deployment group what-if</a:t>
            </a:r>
          </a:p>
        </p:txBody>
      </p:sp>
      <p:sp>
        <p:nvSpPr>
          <p:cNvPr id="10" name="Rectangle 9">
            <a:extLst>
              <a:ext uri="{FF2B5EF4-FFF2-40B4-BE49-F238E27FC236}">
                <a16:creationId xmlns:a16="http://schemas.microsoft.com/office/drawing/2014/main" id="{85124DC5-B5CD-411A-A942-9F28EB02DA2F}"/>
              </a:ext>
            </a:extLst>
          </p:cNvPr>
          <p:cNvSpPr/>
          <p:nvPr/>
        </p:nvSpPr>
        <p:spPr bwMode="auto">
          <a:xfrm>
            <a:off x="4915948" y="1963024"/>
            <a:ext cx="2360103" cy="763398"/>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gradFill>
                  <a:gsLst>
                    <a:gs pos="0">
                      <a:srgbClr val="FFFFFF"/>
                    </a:gs>
                    <a:gs pos="100000">
                      <a:srgbClr val="FFFFFF"/>
                    </a:gs>
                  </a:gsLst>
                  <a:lin ang="5400000" scaled="0"/>
                </a:gradFill>
                <a:ea typeface="Segoe UI" pitchFamily="34" charset="0"/>
                <a:cs typeface="Segoe UI" pitchFamily="34" charset="0"/>
              </a:rPr>
              <a:t>template.bicep</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C11DC89-2295-48AB-B3F4-A6A220F0807D}"/>
              </a:ext>
            </a:extLst>
          </p:cNvPr>
          <p:cNvSpPr/>
          <p:nvPr/>
        </p:nvSpPr>
        <p:spPr bwMode="auto">
          <a:xfrm>
            <a:off x="9152391" y="1963024"/>
            <a:ext cx="2437000" cy="763398"/>
          </a:xfrm>
          <a:prstGeom prst="rect">
            <a:avLst/>
          </a:prstGeom>
          <a:solidFill>
            <a:srgbClr val="6666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gradFill>
                  <a:gsLst>
                    <a:gs pos="0">
                      <a:srgbClr val="FFFFFF"/>
                    </a:gs>
                    <a:gs pos="100000">
                      <a:srgbClr val="FFFFFF"/>
                    </a:gs>
                  </a:gsLst>
                  <a:lin ang="5400000" scaled="0"/>
                </a:gradFill>
                <a:ea typeface="Segoe UI" pitchFamily="34" charset="0"/>
                <a:cs typeface="Segoe UI" pitchFamily="34" charset="0"/>
              </a:rPr>
              <a:t>template.json</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4259BDC9-F23D-4890-AB85-C361EB0DAA27}"/>
              </a:ext>
            </a:extLst>
          </p:cNvPr>
          <p:cNvSpPr/>
          <p:nvPr/>
        </p:nvSpPr>
        <p:spPr bwMode="auto">
          <a:xfrm>
            <a:off x="4915948" y="2912378"/>
            <a:ext cx="2360103" cy="763398"/>
          </a:xfrm>
          <a:prstGeom prst="rect">
            <a:avLst/>
          </a:prstGeom>
          <a:solidFill>
            <a:srgbClr val="6666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gradFill>
                  <a:gsLst>
                    <a:gs pos="0">
                      <a:srgbClr val="FFFFFF"/>
                    </a:gs>
                    <a:gs pos="100000">
                      <a:srgbClr val="FFFFFF"/>
                    </a:gs>
                  </a:gsLst>
                  <a:lin ang="5400000" scaled="0"/>
                </a:gradFill>
                <a:ea typeface="Segoe UI" pitchFamily="34" charset="0"/>
                <a:cs typeface="Segoe UI" pitchFamily="34" charset="0"/>
              </a:rPr>
              <a:t>template.json</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26AB7BC2-AA93-4E67-9488-B6E92F63F5EC}"/>
              </a:ext>
            </a:extLst>
          </p:cNvPr>
          <p:cNvSpPr/>
          <p:nvPr/>
        </p:nvSpPr>
        <p:spPr bwMode="auto">
          <a:xfrm>
            <a:off x="9152390" y="2912378"/>
            <a:ext cx="2437000" cy="763398"/>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gradFill>
                  <a:gsLst>
                    <a:gs pos="0">
                      <a:srgbClr val="FFFFFF"/>
                    </a:gs>
                    <a:gs pos="100000">
                      <a:srgbClr val="FFFFFF"/>
                    </a:gs>
                  </a:gsLst>
                  <a:lin ang="5400000" scaled="0"/>
                </a:gradFill>
                <a:ea typeface="Segoe UI" pitchFamily="34" charset="0"/>
                <a:cs typeface="Segoe UI" pitchFamily="34" charset="0"/>
              </a:rPr>
              <a:t>template.bicep</a:t>
            </a:r>
            <a:r>
              <a:rPr lang="en-US" sz="2400" dirty="0">
                <a:gradFill>
                  <a:gsLst>
                    <a:gs pos="0">
                      <a:srgbClr val="FFFFFF"/>
                    </a:gs>
                    <a:gs pos="100000">
                      <a:srgbClr val="FFFFFF"/>
                    </a:gs>
                  </a:gsLst>
                  <a:lin ang="5400000" scaled="0"/>
                </a:gradFill>
                <a:ea typeface="Segoe UI" pitchFamily="34" charset="0"/>
                <a:cs typeface="Segoe UI" pitchFamily="34" charset="0"/>
              </a:rPr>
              <a:t>*</a:t>
            </a:r>
          </a:p>
        </p:txBody>
      </p:sp>
      <p:sp>
        <p:nvSpPr>
          <p:cNvPr id="14" name="Rectangle 13">
            <a:extLst>
              <a:ext uri="{FF2B5EF4-FFF2-40B4-BE49-F238E27FC236}">
                <a16:creationId xmlns:a16="http://schemas.microsoft.com/office/drawing/2014/main" id="{EC12741E-D390-4337-B269-EEDAB78249ED}"/>
              </a:ext>
            </a:extLst>
          </p:cNvPr>
          <p:cNvSpPr/>
          <p:nvPr/>
        </p:nvSpPr>
        <p:spPr bwMode="auto">
          <a:xfrm>
            <a:off x="3164048" y="5309255"/>
            <a:ext cx="2360103" cy="763398"/>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gradFill>
                  <a:gsLst>
                    <a:gs pos="0">
                      <a:srgbClr val="FFFFFF"/>
                    </a:gs>
                    <a:gs pos="100000">
                      <a:srgbClr val="FFFFFF"/>
                    </a:gs>
                  </a:gsLst>
                  <a:lin ang="5400000" scaled="0"/>
                </a:gradFill>
                <a:ea typeface="Segoe UI" pitchFamily="34" charset="0"/>
                <a:cs typeface="Segoe UI" pitchFamily="34" charset="0"/>
              </a:rPr>
              <a:t>template.bicep</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0817E316-AFDC-4676-A4DD-813E643F9204}"/>
              </a:ext>
            </a:extLst>
          </p:cNvPr>
          <p:cNvSpPr/>
          <p:nvPr/>
        </p:nvSpPr>
        <p:spPr bwMode="auto">
          <a:xfrm>
            <a:off x="7428450" y="4545645"/>
            <a:ext cx="4160939" cy="2131991"/>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Report on what changes will be made if this template is applied to current environment in Azure.</a:t>
            </a:r>
          </a:p>
        </p:txBody>
      </p:sp>
      <p:sp>
        <p:nvSpPr>
          <p:cNvPr id="16" name="Arrow: Right 15">
            <a:extLst>
              <a:ext uri="{FF2B5EF4-FFF2-40B4-BE49-F238E27FC236}">
                <a16:creationId xmlns:a16="http://schemas.microsoft.com/office/drawing/2014/main" id="{0E81D35A-A288-4C31-BCDF-75EAF5F6BF9B}"/>
              </a:ext>
            </a:extLst>
          </p:cNvPr>
          <p:cNvSpPr/>
          <p:nvPr/>
        </p:nvSpPr>
        <p:spPr bwMode="auto">
          <a:xfrm>
            <a:off x="7647964" y="2118220"/>
            <a:ext cx="1132514" cy="453005"/>
          </a:xfrm>
          <a:prstGeom prst="righ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Arrow: Right 16">
            <a:extLst>
              <a:ext uri="{FF2B5EF4-FFF2-40B4-BE49-F238E27FC236}">
                <a16:creationId xmlns:a16="http://schemas.microsoft.com/office/drawing/2014/main" id="{F2CC3C12-1853-4AE3-B06C-E1AEC4A58CA6}"/>
              </a:ext>
            </a:extLst>
          </p:cNvPr>
          <p:cNvSpPr/>
          <p:nvPr/>
        </p:nvSpPr>
        <p:spPr bwMode="auto">
          <a:xfrm>
            <a:off x="7647964" y="3067574"/>
            <a:ext cx="1132514" cy="453005"/>
          </a:xfrm>
          <a:prstGeom prst="rightArrow">
            <a:avLst/>
          </a:prstGeom>
          <a:solidFill>
            <a:srgbClr val="6666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Arrow: Right 17">
            <a:extLst>
              <a:ext uri="{FF2B5EF4-FFF2-40B4-BE49-F238E27FC236}">
                <a16:creationId xmlns:a16="http://schemas.microsoft.com/office/drawing/2014/main" id="{F71747F3-72A3-44DD-B495-2BC6BE360C73}"/>
              </a:ext>
            </a:extLst>
          </p:cNvPr>
          <p:cNvSpPr/>
          <p:nvPr/>
        </p:nvSpPr>
        <p:spPr bwMode="auto">
          <a:xfrm>
            <a:off x="5910043" y="5464451"/>
            <a:ext cx="1132514" cy="453005"/>
          </a:xfrm>
          <a:prstGeom prst="righ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0945284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3A0A9E-193A-4BBA-8231-C0558FBAC815}"/>
              </a:ext>
            </a:extLst>
          </p:cNvPr>
          <p:cNvSpPr>
            <a:spLocks noGrp="1"/>
          </p:cNvSpPr>
          <p:nvPr>
            <p:ph type="body" sz="quarter" idx="10"/>
          </p:nvPr>
        </p:nvSpPr>
        <p:spPr>
          <a:xfrm>
            <a:off x="269238" y="1884121"/>
            <a:ext cx="11653523" cy="4046236"/>
          </a:xfrm>
        </p:spPr>
        <p:txBody>
          <a:bodyPr/>
          <a:lstStyle/>
          <a:p>
            <a:r>
              <a:rPr lang="en-US" dirty="0">
                <a:solidFill>
                  <a:schemeClr val="bg1">
                    <a:lumMod val="50000"/>
                  </a:schemeClr>
                </a:solidFill>
              </a:rPr>
              <a:t>VS Code Editor &amp; ARM/Bicep Extensions</a:t>
            </a:r>
          </a:p>
          <a:p>
            <a:r>
              <a:rPr lang="en-US" dirty="0">
                <a:solidFill>
                  <a:schemeClr val="bg1">
                    <a:lumMod val="50000"/>
                  </a:schemeClr>
                </a:solidFill>
              </a:rPr>
              <a:t>Resource Explorer</a:t>
            </a:r>
          </a:p>
          <a:p>
            <a:r>
              <a:rPr lang="en-US" dirty="0">
                <a:solidFill>
                  <a:schemeClr val="bg1">
                    <a:lumMod val="50000"/>
                  </a:schemeClr>
                </a:solidFill>
              </a:rPr>
              <a:t>Deployment output</a:t>
            </a:r>
          </a:p>
          <a:p>
            <a:r>
              <a:rPr lang="en-US" dirty="0">
                <a:solidFill>
                  <a:schemeClr val="bg1">
                    <a:lumMod val="50000"/>
                  </a:schemeClr>
                </a:solidFill>
              </a:rPr>
              <a:t>Resource Group Deployments</a:t>
            </a:r>
          </a:p>
          <a:p>
            <a:r>
              <a:rPr lang="en-US" dirty="0">
                <a:solidFill>
                  <a:schemeClr val="bg1">
                    <a:lumMod val="50000"/>
                  </a:schemeClr>
                </a:solidFill>
              </a:rPr>
              <a:t>Activity Logs</a:t>
            </a:r>
          </a:p>
          <a:p>
            <a:r>
              <a:rPr lang="en-US" dirty="0">
                <a:solidFill>
                  <a:schemeClr val="bg1">
                    <a:lumMod val="50000"/>
                  </a:schemeClr>
                </a:solidFill>
              </a:rPr>
              <a:t>VM Extension Logs</a:t>
            </a:r>
          </a:p>
        </p:txBody>
      </p:sp>
      <p:sp>
        <p:nvSpPr>
          <p:cNvPr id="3" name="Title 2">
            <a:extLst>
              <a:ext uri="{FF2B5EF4-FFF2-40B4-BE49-F238E27FC236}">
                <a16:creationId xmlns:a16="http://schemas.microsoft.com/office/drawing/2014/main" id="{9427F2C5-AD45-44B6-A7C5-7FA49E10A7B2}"/>
              </a:ext>
            </a:extLst>
          </p:cNvPr>
          <p:cNvSpPr>
            <a:spLocks noGrp="1"/>
          </p:cNvSpPr>
          <p:nvPr>
            <p:ph type="title"/>
          </p:nvPr>
        </p:nvSpPr>
        <p:spPr/>
        <p:txBody>
          <a:bodyPr/>
          <a:lstStyle/>
          <a:p>
            <a:r>
              <a:rPr lang="en-US" sz="5400" dirty="0">
                <a:solidFill>
                  <a:schemeClr val="bg1">
                    <a:lumMod val="50000"/>
                  </a:schemeClr>
                </a:solidFill>
              </a:rPr>
              <a:t>Template Development</a:t>
            </a:r>
            <a:br>
              <a:rPr lang="en-US" dirty="0">
                <a:solidFill>
                  <a:schemeClr val="bg1">
                    <a:lumMod val="50000"/>
                  </a:schemeClr>
                </a:solidFill>
              </a:rPr>
            </a:br>
            <a:r>
              <a:rPr lang="en-US" sz="3200" dirty="0">
                <a:solidFill>
                  <a:srgbClr val="0070C0"/>
                </a:solidFill>
              </a:rPr>
              <a:t>Debugging</a:t>
            </a:r>
          </a:p>
        </p:txBody>
      </p:sp>
    </p:spTree>
    <p:extLst>
      <p:ext uri="{BB962C8B-B14F-4D97-AF65-F5344CB8AC3E}">
        <p14:creationId xmlns:p14="http://schemas.microsoft.com/office/powerpoint/2010/main" val="266942273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45BB3D-5835-4BBF-B22D-0F91C1BC5704}"/>
              </a:ext>
            </a:extLst>
          </p:cNvPr>
          <p:cNvSpPr/>
          <p:nvPr/>
        </p:nvSpPr>
        <p:spPr bwMode="auto">
          <a:xfrm>
            <a:off x="0" y="1917627"/>
            <a:ext cx="12192000" cy="4686954"/>
          </a:xfrm>
          <a:prstGeom prst="rect">
            <a:avLst/>
          </a:prstGeom>
          <a:solidFill>
            <a:srgbClr val="666699"/>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Title 3"/>
          <p:cNvSpPr>
            <a:spLocks noGrp="1"/>
          </p:cNvSpPr>
          <p:nvPr>
            <p:ph type="title"/>
          </p:nvPr>
        </p:nvSpPr>
        <p:spPr>
          <a:xfrm>
            <a:off x="268080" y="352213"/>
            <a:ext cx="11655840" cy="899665"/>
          </a:xfrm>
        </p:spPr>
        <p:txBody>
          <a:bodyPr/>
          <a:lstStyle/>
          <a:p>
            <a:r>
              <a:rPr lang="en-US" dirty="0">
                <a:solidFill>
                  <a:schemeClr val="bg1">
                    <a:lumMod val="50000"/>
                  </a:schemeClr>
                </a:solidFill>
              </a:rPr>
              <a:t>Template Development</a:t>
            </a:r>
            <a:br>
              <a:rPr lang="en-US" dirty="0"/>
            </a:br>
            <a:r>
              <a:rPr lang="en-US" sz="3200" dirty="0">
                <a:solidFill>
                  <a:srgbClr val="0070C0"/>
                </a:solidFill>
              </a:rPr>
              <a:t>Parameters - Revisited</a:t>
            </a:r>
          </a:p>
        </p:txBody>
      </p:sp>
      <p:pic>
        <p:nvPicPr>
          <p:cNvPr id="5" name="Picture 4" descr="Graphical user interface, text&#10;&#10;Description automatically generated">
            <a:extLst>
              <a:ext uri="{FF2B5EF4-FFF2-40B4-BE49-F238E27FC236}">
                <a16:creationId xmlns:a16="http://schemas.microsoft.com/office/drawing/2014/main" id="{546EE67A-8A1F-4FA2-A519-1D022DBF18AC}"/>
              </a:ext>
            </a:extLst>
          </p:cNvPr>
          <p:cNvPicPr>
            <a:picLocks noChangeAspect="1"/>
          </p:cNvPicPr>
          <p:nvPr/>
        </p:nvPicPr>
        <p:blipFill rotWithShape="1">
          <a:blip r:embed="rId3"/>
          <a:srcRect r="2340"/>
          <a:stretch/>
        </p:blipFill>
        <p:spPr>
          <a:xfrm>
            <a:off x="142682" y="2121347"/>
            <a:ext cx="11906636" cy="4315694"/>
          </a:xfrm>
          <a:prstGeom prst="rect">
            <a:avLst/>
          </a:prstGeom>
        </p:spPr>
      </p:pic>
    </p:spTree>
    <p:extLst>
      <p:ext uri="{BB962C8B-B14F-4D97-AF65-F5344CB8AC3E}">
        <p14:creationId xmlns:p14="http://schemas.microsoft.com/office/powerpoint/2010/main" val="3650009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38" y="1310642"/>
            <a:ext cx="11653523" cy="1098762"/>
          </a:xfrm>
        </p:spPr>
        <p:txBody>
          <a:bodyPr/>
          <a:lstStyle/>
          <a:p>
            <a:pPr algn="ctr"/>
            <a:r>
              <a:rPr lang="en-US" sz="6600" dirty="0">
                <a:solidFill>
                  <a:schemeClr val="accent4"/>
                </a:solidFill>
              </a:rPr>
              <a:t>What is </a:t>
            </a:r>
            <a:r>
              <a:rPr lang="en-US" sz="6600" dirty="0">
                <a:solidFill>
                  <a:schemeClr val="tx1"/>
                </a:solidFill>
              </a:rPr>
              <a:t>Infrastructure as Code?</a:t>
            </a:r>
          </a:p>
        </p:txBody>
      </p:sp>
    </p:spTree>
    <p:extLst>
      <p:ext uri="{BB962C8B-B14F-4D97-AF65-F5344CB8AC3E}">
        <p14:creationId xmlns:p14="http://schemas.microsoft.com/office/powerpoint/2010/main" val="29048403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19C5082-DBBB-4241-8A3F-0461D34F4F0F}"/>
              </a:ext>
            </a:extLst>
          </p:cNvPr>
          <p:cNvSpPr/>
          <p:nvPr/>
        </p:nvSpPr>
        <p:spPr bwMode="auto">
          <a:xfrm>
            <a:off x="7332480" y="1423994"/>
            <a:ext cx="4590281" cy="5035528"/>
          </a:xfrm>
          <a:prstGeom prst="rect">
            <a:avLst/>
          </a:prstGeom>
          <a:solidFill>
            <a:srgbClr val="6666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err="1">
                <a:gradFill>
                  <a:gsLst>
                    <a:gs pos="0">
                      <a:srgbClr val="FFFFFF"/>
                    </a:gs>
                    <a:gs pos="100000">
                      <a:srgbClr val="FFFFFF"/>
                    </a:gs>
                  </a:gsLst>
                  <a:lin ang="5400000" scaled="0"/>
                </a:gradFill>
                <a:ea typeface="Segoe UI" pitchFamily="34" charset="0"/>
                <a:cs typeface="Segoe UI" pitchFamily="34" charset="0"/>
              </a:rPr>
              <a:t>exampleParametersFile.json</a:t>
            </a: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a:extLst>
              <a:ext uri="{FF2B5EF4-FFF2-40B4-BE49-F238E27FC236}">
                <a16:creationId xmlns:a16="http://schemas.microsoft.com/office/drawing/2014/main" id="{2A0C8BFC-1FC5-4D68-8738-B65C3DE66068}"/>
              </a:ext>
            </a:extLst>
          </p:cNvPr>
          <p:cNvSpPr>
            <a:spLocks noGrp="1"/>
          </p:cNvSpPr>
          <p:nvPr>
            <p:ph type="body" sz="quarter" idx="10"/>
          </p:nvPr>
        </p:nvSpPr>
        <p:spPr>
          <a:xfrm>
            <a:off x="240473" y="1794292"/>
            <a:ext cx="7028708" cy="4813625"/>
          </a:xfrm>
        </p:spPr>
        <p:txBody>
          <a:bodyPr/>
          <a:lstStyle/>
          <a:p>
            <a:r>
              <a:rPr lang="en-US" sz="3200" dirty="0">
                <a:solidFill>
                  <a:srgbClr val="000000"/>
                </a:solidFill>
              </a:rPr>
              <a:t>Pass multiple values into a template at deployment time</a:t>
            </a:r>
          </a:p>
          <a:p>
            <a:r>
              <a:rPr lang="en-US" sz="3200" dirty="0">
                <a:solidFill>
                  <a:srgbClr val="000000"/>
                </a:solidFill>
              </a:rPr>
              <a:t>Use different parameter files with the same template to support deployment to different environments (e.g. “dev/test”, “</a:t>
            </a:r>
            <a:r>
              <a:rPr lang="en-US" sz="3200" dirty="0" err="1">
                <a:solidFill>
                  <a:srgbClr val="000000"/>
                </a:solidFill>
              </a:rPr>
              <a:t>qa</a:t>
            </a:r>
            <a:r>
              <a:rPr lang="en-US" sz="3200" dirty="0">
                <a:solidFill>
                  <a:srgbClr val="000000"/>
                </a:solidFill>
              </a:rPr>
              <a:t>”, “production”)</a:t>
            </a:r>
          </a:p>
          <a:p>
            <a:r>
              <a:rPr lang="en-US" sz="3200" dirty="0">
                <a:solidFill>
                  <a:srgbClr val="000000"/>
                </a:solidFill>
              </a:rPr>
              <a:t>Bicep uses the same JSON-formatted parameters file as ARM Templates with JSON</a:t>
            </a:r>
          </a:p>
        </p:txBody>
      </p:sp>
      <p:sp>
        <p:nvSpPr>
          <p:cNvPr id="3" name="Title 2">
            <a:extLst>
              <a:ext uri="{FF2B5EF4-FFF2-40B4-BE49-F238E27FC236}">
                <a16:creationId xmlns:a16="http://schemas.microsoft.com/office/drawing/2014/main" id="{F8D2ED64-5114-4FCD-A4AA-DF7C0FC70D9B}"/>
              </a:ext>
            </a:extLst>
          </p:cNvPr>
          <p:cNvSpPr>
            <a:spLocks noGrp="1"/>
          </p:cNvSpPr>
          <p:nvPr>
            <p:ph type="title"/>
          </p:nvPr>
        </p:nvSpPr>
        <p:spPr/>
        <p:txBody>
          <a:bodyPr/>
          <a:lstStyle/>
          <a:p>
            <a:r>
              <a:rPr lang="en-US" sz="5400" dirty="0">
                <a:solidFill>
                  <a:srgbClr val="000000"/>
                </a:solidFill>
              </a:rPr>
              <a:t>Template Development</a:t>
            </a:r>
            <a:br>
              <a:rPr lang="en-US" sz="5400" dirty="0">
                <a:solidFill>
                  <a:srgbClr val="000000"/>
                </a:solidFill>
              </a:rPr>
            </a:br>
            <a:r>
              <a:rPr lang="en-US" sz="3200" dirty="0">
                <a:solidFill>
                  <a:srgbClr val="0070C0"/>
                </a:solidFill>
              </a:rPr>
              <a:t>Parameter Files</a:t>
            </a:r>
          </a:p>
        </p:txBody>
      </p:sp>
      <p:pic>
        <p:nvPicPr>
          <p:cNvPr id="5" name="Picture 4">
            <a:extLst>
              <a:ext uri="{FF2B5EF4-FFF2-40B4-BE49-F238E27FC236}">
                <a16:creationId xmlns:a16="http://schemas.microsoft.com/office/drawing/2014/main" id="{2CA9630D-18F6-4AF6-95D5-FAF431F7684D}"/>
              </a:ext>
            </a:extLst>
          </p:cNvPr>
          <p:cNvPicPr>
            <a:picLocks noChangeAspect="1"/>
          </p:cNvPicPr>
          <p:nvPr/>
        </p:nvPicPr>
        <p:blipFill>
          <a:blip r:embed="rId2"/>
          <a:stretch>
            <a:fillRect/>
          </a:stretch>
        </p:blipFill>
        <p:spPr>
          <a:xfrm>
            <a:off x="7459079" y="1950054"/>
            <a:ext cx="4323075" cy="4353823"/>
          </a:xfrm>
          <a:prstGeom prst="rect">
            <a:avLst/>
          </a:prstGeom>
        </p:spPr>
      </p:pic>
    </p:spTree>
    <p:extLst>
      <p:ext uri="{BB962C8B-B14F-4D97-AF65-F5344CB8AC3E}">
        <p14:creationId xmlns:p14="http://schemas.microsoft.com/office/powerpoint/2010/main" val="21681181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tx2">
                    <a:lumMod val="10000"/>
                  </a:schemeClr>
                </a:solidFill>
              </a:rPr>
              <a:t>Template Development</a:t>
            </a:r>
            <a:br>
              <a:rPr lang="en-US" dirty="0"/>
            </a:br>
            <a:r>
              <a:rPr lang="en-US" sz="3200" dirty="0">
                <a:solidFill>
                  <a:srgbClr val="0070C0"/>
                </a:solidFill>
              </a:rPr>
              <a:t>How to find template samples…</a:t>
            </a:r>
            <a:endParaRPr lang="en-US" dirty="0">
              <a:solidFill>
                <a:srgbClr val="0070C0"/>
              </a:solidFill>
            </a:endParaRPr>
          </a:p>
        </p:txBody>
      </p:sp>
      <p:sp>
        <p:nvSpPr>
          <p:cNvPr id="6" name="Text Placeholder 5"/>
          <p:cNvSpPr>
            <a:spLocks noGrp="1"/>
          </p:cNvSpPr>
          <p:nvPr>
            <p:ph type="body" sz="quarter" idx="11"/>
          </p:nvPr>
        </p:nvSpPr>
        <p:spPr>
          <a:xfrm>
            <a:off x="271557" y="1695488"/>
            <a:ext cx="11653523" cy="5137176"/>
          </a:xfrm>
        </p:spPr>
        <p:txBody>
          <a:bodyPr/>
          <a:lstStyle/>
          <a:p>
            <a:r>
              <a:rPr lang="en-US" dirty="0">
                <a:solidFill>
                  <a:schemeClr val="tx2">
                    <a:lumMod val="10000"/>
                  </a:schemeClr>
                </a:solidFill>
              </a:rPr>
              <a:t>Visual Studio code</a:t>
            </a:r>
          </a:p>
          <a:p>
            <a:pPr lvl="1"/>
            <a:r>
              <a:rPr lang="en-US" dirty="0">
                <a:solidFill>
                  <a:schemeClr val="tx2">
                    <a:lumMod val="10000"/>
                  </a:schemeClr>
                </a:solidFill>
              </a:rPr>
              <a:t>Bicep &amp; ARM Tools extension can inject template syntax for various Azure resources</a:t>
            </a:r>
          </a:p>
          <a:p>
            <a:pPr lvl="0">
              <a:buClr>
                <a:srgbClr val="FFFFFF"/>
              </a:buClr>
            </a:pPr>
            <a:r>
              <a:rPr lang="en-US" dirty="0">
                <a:solidFill>
                  <a:schemeClr val="tx2">
                    <a:lumMod val="10000"/>
                  </a:schemeClr>
                </a:solidFill>
              </a:rPr>
              <a:t>Go to the docs!</a:t>
            </a:r>
            <a:br>
              <a:rPr lang="en-US" dirty="0">
                <a:solidFill>
                  <a:schemeClr val="tx2">
                    <a:lumMod val="10000"/>
                  </a:schemeClr>
                </a:solidFill>
              </a:rPr>
            </a:br>
            <a:r>
              <a:rPr lang="en-US" sz="1961" dirty="0">
                <a:solidFill>
                  <a:srgbClr val="0070C0"/>
                </a:solidFill>
                <a:latin typeface="Segoe UI"/>
                <a:hlinkClick r:id="rId3">
                  <a:extLst>
                    <a:ext uri="{A12FA001-AC4F-418D-AE19-62706E023703}">
                      <ahyp:hlinkClr xmlns:ahyp="http://schemas.microsoft.com/office/drawing/2018/hyperlinkcolor" val="tx"/>
                    </a:ext>
                  </a:extLst>
                </a:hlinkClick>
              </a:rPr>
              <a:t>https://docs.microsoft.com/en-us/azure/templates</a:t>
            </a:r>
            <a:endParaRPr lang="en-US" sz="1961" dirty="0">
              <a:solidFill>
                <a:srgbClr val="0070C0"/>
              </a:solidFill>
              <a:latin typeface="Segoe UI"/>
            </a:endParaRPr>
          </a:p>
          <a:p>
            <a:pPr lvl="1">
              <a:buClr>
                <a:srgbClr val="FFFFFF"/>
              </a:buClr>
            </a:pPr>
            <a:r>
              <a:rPr lang="en-US" sz="3600" dirty="0">
                <a:solidFill>
                  <a:schemeClr val="tx2">
                    <a:lumMod val="10000"/>
                  </a:schemeClr>
                </a:solidFill>
                <a:latin typeface="Segoe UI Light"/>
              </a:rPr>
              <a:t>Export JSON Template from portal before resource creation</a:t>
            </a:r>
          </a:p>
          <a:p>
            <a:pPr lvl="1">
              <a:buClr>
                <a:srgbClr val="FFFFFF"/>
              </a:buClr>
            </a:pPr>
            <a:r>
              <a:rPr lang="en-US" dirty="0">
                <a:solidFill>
                  <a:schemeClr val="tx2">
                    <a:lumMod val="10000"/>
                  </a:schemeClr>
                </a:solidFill>
              </a:rPr>
              <a:t>Template will be parameterized for single resource. Exports JSON only, need to decompile to Bicep.</a:t>
            </a:r>
          </a:p>
          <a:p>
            <a:r>
              <a:rPr lang="en-US" dirty="0" err="1">
                <a:solidFill>
                  <a:schemeClr val="tx2">
                    <a:lumMod val="10000"/>
                  </a:schemeClr>
                </a:solidFill>
              </a:rPr>
              <a:t>Quickstart</a:t>
            </a:r>
            <a:r>
              <a:rPr lang="en-US" dirty="0">
                <a:solidFill>
                  <a:schemeClr val="tx2">
                    <a:lumMod val="10000"/>
                  </a:schemeClr>
                </a:solidFill>
              </a:rPr>
              <a:t> templates</a:t>
            </a:r>
          </a:p>
          <a:p>
            <a:pPr lvl="2"/>
            <a:r>
              <a:rPr lang="en-US" dirty="0">
                <a:solidFill>
                  <a:schemeClr val="bg1">
                    <a:lumMod val="50000"/>
                  </a:schemeClr>
                </a:solidFill>
              </a:rPr>
              <a:t>JSON: </a:t>
            </a:r>
            <a:r>
              <a:rPr lang="en-US" dirty="0">
                <a:solidFill>
                  <a:srgbClr val="0070C0"/>
                </a:solidFill>
                <a:hlinkClick r:id="rId4">
                  <a:extLst>
                    <a:ext uri="{A12FA001-AC4F-418D-AE19-62706E023703}">
                      <ahyp:hlinkClr xmlns:ahyp="http://schemas.microsoft.com/office/drawing/2018/hyperlinkcolor" val="tx"/>
                    </a:ext>
                  </a:extLst>
                </a:hlinkClick>
              </a:rPr>
              <a:t>https://github.com/Azure/azure-quickstart-templates</a:t>
            </a:r>
            <a:endParaRPr lang="en-US" dirty="0">
              <a:solidFill>
                <a:srgbClr val="0070C0"/>
              </a:solidFill>
            </a:endParaRPr>
          </a:p>
          <a:p>
            <a:pPr lvl="2"/>
            <a:r>
              <a:rPr lang="en-US" dirty="0">
                <a:solidFill>
                  <a:schemeClr val="bg1">
                    <a:lumMod val="50000"/>
                  </a:schemeClr>
                </a:solidFill>
              </a:rPr>
              <a:t>Bicep:</a:t>
            </a:r>
            <a:r>
              <a:rPr lang="en-US" dirty="0">
                <a:solidFill>
                  <a:srgbClr val="0070C0"/>
                </a:solidFill>
              </a:rPr>
              <a:t> </a:t>
            </a:r>
            <a:r>
              <a:rPr lang="en-US" dirty="0">
                <a:solidFill>
                  <a:srgbClr val="0070C0"/>
                </a:solidFill>
                <a:hlinkClick r:id="rId5">
                  <a:extLst>
                    <a:ext uri="{A12FA001-AC4F-418D-AE19-62706E023703}">
                      <ahyp:hlinkClr xmlns:ahyp="http://schemas.microsoft.com/office/drawing/2018/hyperlinkcolor" val="tx"/>
                    </a:ext>
                  </a:extLst>
                </a:hlinkClick>
              </a:rPr>
              <a:t>https://github.com/Azure/bicep/tree/main/docs/examples</a:t>
            </a:r>
            <a:r>
              <a:rPr lang="en-US" dirty="0">
                <a:solidFill>
                  <a:srgbClr val="0070C0"/>
                </a:solidFill>
              </a:rPr>
              <a:t> </a:t>
            </a:r>
          </a:p>
          <a:p>
            <a:pPr lvl="1"/>
            <a:r>
              <a:rPr lang="en-US" sz="3200" dirty="0">
                <a:solidFill>
                  <a:schemeClr val="tx2">
                    <a:lumMod val="10000"/>
                  </a:schemeClr>
                </a:solidFill>
                <a:latin typeface="+mj-lt"/>
              </a:rPr>
              <a:t>Export JSON Template from portal of existing Resource Group</a:t>
            </a:r>
          </a:p>
          <a:p>
            <a:pPr lvl="1"/>
            <a:r>
              <a:rPr lang="en-US" dirty="0">
                <a:solidFill>
                  <a:schemeClr val="tx2">
                    <a:lumMod val="10000"/>
                  </a:schemeClr>
                </a:solidFill>
              </a:rPr>
              <a:t>To duplicate or slightly modify an existing template</a:t>
            </a:r>
          </a:p>
        </p:txBody>
      </p:sp>
    </p:spTree>
    <p:extLst>
      <p:ext uri="{BB962C8B-B14F-4D97-AF65-F5344CB8AC3E}">
        <p14:creationId xmlns:p14="http://schemas.microsoft.com/office/powerpoint/2010/main" val="3096376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3772699"/>
          </a:xfrm>
        </p:spPr>
        <p:txBody>
          <a:bodyPr/>
          <a:lstStyle/>
          <a:p>
            <a:r>
              <a:rPr lang="en-US" dirty="0"/>
              <a:t>Modify template to provide unique storage account name</a:t>
            </a:r>
          </a:p>
          <a:p>
            <a:r>
              <a:rPr lang="en-US" dirty="0"/>
              <a:t>Add a prefix to resource names</a:t>
            </a:r>
          </a:p>
          <a:p>
            <a:pPr lvl="1"/>
            <a:r>
              <a:rPr lang="en-US" dirty="0"/>
              <a:t>Tidy templates are easier to read</a:t>
            </a:r>
          </a:p>
          <a:p>
            <a:r>
              <a:rPr lang="en-US" dirty="0"/>
              <a:t>Create a container in the storage account</a:t>
            </a:r>
          </a:p>
          <a:p>
            <a:r>
              <a:rPr lang="en-US" dirty="0"/>
              <a:t>Find an easier way to pass in parameters</a:t>
            </a:r>
          </a:p>
        </p:txBody>
      </p:sp>
      <p:sp>
        <p:nvSpPr>
          <p:cNvPr id="3" name="Title 2"/>
          <p:cNvSpPr>
            <a:spLocks noGrp="1"/>
          </p:cNvSpPr>
          <p:nvPr>
            <p:ph type="title"/>
          </p:nvPr>
        </p:nvSpPr>
        <p:spPr/>
        <p:txBody>
          <a:bodyPr/>
          <a:lstStyle/>
          <a:p>
            <a:r>
              <a:rPr lang="en-US" dirty="0"/>
              <a:t>Challenge #2</a:t>
            </a:r>
            <a:br>
              <a:rPr lang="en-US" dirty="0"/>
            </a:br>
            <a:r>
              <a:rPr lang="en-US" sz="3600" dirty="0">
                <a:solidFill>
                  <a:srgbClr val="0078D7"/>
                </a:solidFill>
              </a:rPr>
              <a:t>Expressions, Referencing resources, Parameter files</a:t>
            </a:r>
            <a:endParaRPr lang="en-US" dirty="0">
              <a:solidFill>
                <a:srgbClr val="0078D7"/>
              </a:solidFill>
            </a:endParaRPr>
          </a:p>
        </p:txBody>
      </p:sp>
    </p:spTree>
    <p:extLst>
      <p:ext uri="{BB962C8B-B14F-4D97-AF65-F5344CB8AC3E}">
        <p14:creationId xmlns:p14="http://schemas.microsoft.com/office/powerpoint/2010/main" val="279542009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5945F6-0866-418D-9A50-F303E799C7A9}"/>
              </a:ext>
            </a:extLst>
          </p:cNvPr>
          <p:cNvSpPr>
            <a:spLocks noGrp="1"/>
          </p:cNvSpPr>
          <p:nvPr>
            <p:ph type="body" sz="quarter" idx="10"/>
          </p:nvPr>
        </p:nvSpPr>
        <p:spPr>
          <a:xfrm>
            <a:off x="269239" y="1189177"/>
            <a:ext cx="11653523" cy="5206425"/>
          </a:xfrm>
        </p:spPr>
        <p:txBody>
          <a:bodyPr/>
          <a:lstStyle/>
          <a:p>
            <a:r>
              <a:rPr lang="en-US" dirty="0"/>
              <a:t>The remainder of this Lecture presentation is from the original ARM Template (JSON) hack (</a:t>
            </a:r>
            <a:r>
              <a:rPr lang="en-US" dirty="0">
                <a:hlinkClick r:id="rId2"/>
              </a:rPr>
              <a:t>WTH 011-InfraAsCode-ARM-DSC</a:t>
            </a:r>
            <a:r>
              <a:rPr lang="en-US" dirty="0"/>
              <a:t>).</a:t>
            </a:r>
          </a:p>
          <a:p>
            <a:r>
              <a:rPr lang="en-US" sz="2800" dirty="0"/>
              <a:t>The lectures will be updated to match the Bicep hack, but we wanted to publish this work in progress so folks can deliver the hack.</a:t>
            </a:r>
          </a:p>
          <a:p>
            <a:r>
              <a:rPr lang="en-US" sz="2800" dirty="0"/>
              <a:t>Lectures are “optional”, so you can deliver the hack without them. The most important Bicep concepts are covered before Challenges 1 &amp; 2.</a:t>
            </a:r>
          </a:p>
          <a:p>
            <a:r>
              <a:rPr lang="en-US" sz="2800" dirty="0"/>
              <a:t>Future lecture updates will cover:</a:t>
            </a:r>
          </a:p>
          <a:p>
            <a:pPr lvl="1"/>
            <a:r>
              <a:rPr lang="en-US" sz="1600"/>
              <a:t>Bicep Modules</a:t>
            </a:r>
            <a:endParaRPr lang="en-US" sz="1600" dirty="0"/>
          </a:p>
          <a:p>
            <a:pPr lvl="1"/>
            <a:r>
              <a:rPr lang="en-US" sz="1600" dirty="0"/>
              <a:t>Resource ID concept</a:t>
            </a:r>
          </a:p>
          <a:p>
            <a:pPr lvl="1"/>
            <a:r>
              <a:rPr lang="en-US" sz="1600" dirty="0"/>
              <a:t>Azure Key Vault</a:t>
            </a:r>
          </a:p>
          <a:p>
            <a:pPr lvl="1"/>
            <a:r>
              <a:rPr lang="en-US" sz="1600" dirty="0"/>
              <a:t>Custom Script Extension</a:t>
            </a:r>
          </a:p>
        </p:txBody>
      </p:sp>
      <p:sp>
        <p:nvSpPr>
          <p:cNvPr id="3" name="Title 2">
            <a:extLst>
              <a:ext uri="{FF2B5EF4-FFF2-40B4-BE49-F238E27FC236}">
                <a16:creationId xmlns:a16="http://schemas.microsoft.com/office/drawing/2014/main" id="{0649229A-46BA-46DE-AB54-580251F425CC}"/>
              </a:ext>
            </a:extLst>
          </p:cNvPr>
          <p:cNvSpPr>
            <a:spLocks noGrp="1"/>
          </p:cNvSpPr>
          <p:nvPr>
            <p:ph type="title"/>
          </p:nvPr>
        </p:nvSpPr>
        <p:spPr/>
        <p:txBody>
          <a:bodyPr/>
          <a:lstStyle/>
          <a:p>
            <a:r>
              <a:rPr lang="en-US" dirty="0"/>
              <a:t>Coach Warning!</a:t>
            </a:r>
          </a:p>
        </p:txBody>
      </p:sp>
    </p:spTree>
    <p:extLst>
      <p:ext uri="{BB962C8B-B14F-4D97-AF65-F5344CB8AC3E}">
        <p14:creationId xmlns:p14="http://schemas.microsoft.com/office/powerpoint/2010/main" val="102209455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2963504"/>
          </a:xfrm>
        </p:spPr>
        <p:txBody>
          <a:bodyPr/>
          <a:lstStyle/>
          <a:p>
            <a:r>
              <a:rPr lang="en-US" dirty="0"/>
              <a:t>Extend template to provision VNET w/one subnet</a:t>
            </a:r>
          </a:p>
          <a:p>
            <a:r>
              <a:rPr lang="en-US" dirty="0"/>
              <a:t>Template takes the following inputs:</a:t>
            </a:r>
          </a:p>
          <a:p>
            <a:pPr lvl="1"/>
            <a:r>
              <a:rPr lang="en-US" dirty="0"/>
              <a:t>Virtual Network Name and Address Prefix</a:t>
            </a:r>
          </a:p>
          <a:p>
            <a:pPr lvl="1"/>
            <a:r>
              <a:rPr lang="en-US" dirty="0"/>
              <a:t>Subnet Name and Address Prefix</a:t>
            </a:r>
          </a:p>
          <a:p>
            <a:r>
              <a:rPr lang="en-US" dirty="0"/>
              <a:t>Find an easier way to pass in parameters</a:t>
            </a:r>
          </a:p>
        </p:txBody>
      </p:sp>
      <p:sp>
        <p:nvSpPr>
          <p:cNvPr id="3" name="Title 2"/>
          <p:cNvSpPr>
            <a:spLocks noGrp="1"/>
          </p:cNvSpPr>
          <p:nvPr>
            <p:ph type="title"/>
          </p:nvPr>
        </p:nvSpPr>
        <p:spPr/>
        <p:txBody>
          <a:bodyPr/>
          <a:lstStyle/>
          <a:p>
            <a:r>
              <a:rPr lang="en-US" dirty="0"/>
              <a:t>Challenge #2 (OLD ARM)</a:t>
            </a:r>
            <a:br>
              <a:rPr lang="en-US" dirty="0"/>
            </a:br>
            <a:r>
              <a:rPr lang="en-US" sz="3600" dirty="0">
                <a:solidFill>
                  <a:srgbClr val="0078D7"/>
                </a:solidFill>
              </a:rPr>
              <a:t>Deploy a simple network stack</a:t>
            </a:r>
            <a:endParaRPr lang="en-US" dirty="0">
              <a:solidFill>
                <a:srgbClr val="0078D7"/>
              </a:solidFill>
            </a:endParaRPr>
          </a:p>
        </p:txBody>
      </p:sp>
    </p:spTree>
    <p:extLst>
      <p:ext uri="{BB962C8B-B14F-4D97-AF65-F5344CB8AC3E}">
        <p14:creationId xmlns:p14="http://schemas.microsoft.com/office/powerpoint/2010/main" val="87338968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A68220-F3AD-4772-972A-C9306A0B758D}"/>
              </a:ext>
            </a:extLst>
          </p:cNvPr>
          <p:cNvSpPr>
            <a:spLocks noGrp="1"/>
          </p:cNvSpPr>
          <p:nvPr>
            <p:ph type="body" sz="quarter" idx="10"/>
          </p:nvPr>
        </p:nvSpPr>
        <p:spPr>
          <a:xfrm>
            <a:off x="271558" y="2148357"/>
            <a:ext cx="11653523" cy="2831096"/>
          </a:xfrm>
        </p:spPr>
        <p:txBody>
          <a:bodyPr/>
          <a:lstStyle/>
          <a:p>
            <a:r>
              <a:rPr lang="en-US" dirty="0" err="1">
                <a:solidFill>
                  <a:schemeClr val="bg1"/>
                </a:solidFill>
              </a:rPr>
              <a:t>resourceGroup</a:t>
            </a:r>
            <a:r>
              <a:rPr lang="en-US" dirty="0">
                <a:solidFill>
                  <a:schemeClr val="bg1"/>
                </a:solidFill>
              </a:rPr>
              <a:t>().location</a:t>
            </a:r>
          </a:p>
          <a:p>
            <a:r>
              <a:rPr lang="en-US" dirty="0" err="1">
                <a:solidFill>
                  <a:schemeClr val="bg1"/>
                </a:solidFill>
              </a:rPr>
              <a:t>concat</a:t>
            </a:r>
            <a:r>
              <a:rPr lang="en-US" dirty="0">
                <a:solidFill>
                  <a:schemeClr val="bg1"/>
                </a:solidFill>
              </a:rPr>
              <a:t>()</a:t>
            </a:r>
          </a:p>
          <a:p>
            <a:r>
              <a:rPr lang="en-US" dirty="0" err="1">
                <a:solidFill>
                  <a:schemeClr val="bg1"/>
                </a:solidFill>
              </a:rPr>
              <a:t>resourceId</a:t>
            </a:r>
            <a:r>
              <a:rPr lang="en-US" dirty="0">
                <a:solidFill>
                  <a:schemeClr val="bg1"/>
                </a:solidFill>
              </a:rPr>
              <a:t>()</a:t>
            </a:r>
          </a:p>
          <a:p>
            <a:r>
              <a:rPr lang="en-US" dirty="0">
                <a:solidFill>
                  <a:schemeClr val="bg1"/>
                </a:solidFill>
              </a:rPr>
              <a:t>Many more to explore later…</a:t>
            </a:r>
          </a:p>
        </p:txBody>
      </p:sp>
      <p:sp>
        <p:nvSpPr>
          <p:cNvPr id="3" name="Title 2">
            <a:extLst>
              <a:ext uri="{FF2B5EF4-FFF2-40B4-BE49-F238E27FC236}">
                <a16:creationId xmlns:a16="http://schemas.microsoft.com/office/drawing/2014/main" id="{6979AE00-C830-4021-A446-66444C30EED1}"/>
              </a:ext>
            </a:extLst>
          </p:cNvPr>
          <p:cNvSpPr>
            <a:spLocks noGrp="1"/>
          </p:cNvSpPr>
          <p:nvPr>
            <p:ph type="title"/>
          </p:nvPr>
        </p:nvSpPr>
        <p:spPr/>
        <p:txBody>
          <a:bodyPr/>
          <a:lstStyle/>
          <a:p>
            <a:r>
              <a:rPr lang="en-US" sz="5400" dirty="0">
                <a:solidFill>
                  <a:schemeClr val="bg1"/>
                </a:solidFill>
              </a:rPr>
              <a:t>ARM Template </a:t>
            </a:r>
            <a:br>
              <a:rPr lang="en-US" dirty="0">
                <a:solidFill>
                  <a:schemeClr val="bg1"/>
                </a:solidFill>
              </a:rPr>
            </a:br>
            <a:r>
              <a:rPr lang="en-US" sz="4800" dirty="0">
                <a:solidFill>
                  <a:srgbClr val="FFC000"/>
                </a:solidFill>
              </a:rPr>
              <a:t>Functions</a:t>
            </a:r>
            <a:endParaRPr lang="en-US" dirty="0">
              <a:solidFill>
                <a:srgbClr val="FFC000"/>
              </a:solidFill>
            </a:endParaRPr>
          </a:p>
        </p:txBody>
      </p:sp>
    </p:spTree>
    <p:extLst>
      <p:ext uri="{BB962C8B-B14F-4D97-AF65-F5344CB8AC3E}">
        <p14:creationId xmlns:p14="http://schemas.microsoft.com/office/powerpoint/2010/main" val="159124429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92918"/>
          </a:xfrm>
        </p:spPr>
        <p:txBody>
          <a:bodyPr/>
          <a:lstStyle/>
          <a:p>
            <a:r>
              <a:rPr lang="en-US" dirty="0"/>
              <a:t>ARM Template Function:</a:t>
            </a:r>
            <a:br>
              <a:rPr lang="en-US" dirty="0"/>
            </a:br>
            <a:r>
              <a:rPr lang="en-US" sz="6000" dirty="0" err="1">
                <a:solidFill>
                  <a:srgbClr val="FFC000"/>
                </a:solidFill>
              </a:rPr>
              <a:t>resourceGroup</a:t>
            </a:r>
            <a:r>
              <a:rPr lang="en-US" sz="6000" dirty="0">
                <a:solidFill>
                  <a:srgbClr val="FFC000"/>
                </a:solidFill>
              </a:rPr>
              <a:t>()</a:t>
            </a:r>
            <a:endParaRPr lang="en-US" dirty="0">
              <a:solidFill>
                <a:srgbClr val="FFC000"/>
              </a:solidFill>
            </a:endParaRPr>
          </a:p>
        </p:txBody>
      </p:sp>
    </p:spTree>
    <p:extLst>
      <p:ext uri="{BB962C8B-B14F-4D97-AF65-F5344CB8AC3E}">
        <p14:creationId xmlns:p14="http://schemas.microsoft.com/office/powerpoint/2010/main" val="354751593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Snippet: </a:t>
            </a:r>
            <a:r>
              <a:rPr lang="en-US" dirty="0" err="1">
                <a:latin typeface="Segoe UI Light" panose="020B0502040204020203" pitchFamily="34" charset="0"/>
                <a:cs typeface="Segoe UI Light" panose="020B0502040204020203" pitchFamily="34" charset="0"/>
              </a:rPr>
              <a:t>resourceGroup</a:t>
            </a:r>
            <a:r>
              <a:rPr lang="en-US" dirty="0">
                <a:latin typeface="Segoe UI Light" panose="020B0502040204020203" pitchFamily="34" charset="0"/>
                <a:cs typeface="Segoe UI Light" panose="020B0502040204020203" pitchFamily="34" charset="0"/>
              </a:rPr>
              <a:t>() in action</a:t>
            </a:r>
          </a:p>
        </p:txBody>
      </p:sp>
      <p:sp>
        <p:nvSpPr>
          <p:cNvPr id="7" name="Content Placeholder 6">
            <a:extLst>
              <a:ext uri="{FF2B5EF4-FFF2-40B4-BE49-F238E27FC236}">
                <a16:creationId xmlns:a16="http://schemas.microsoft.com/office/drawing/2014/main" id="{204BC2D9-A12E-482F-A70F-B002FA53F09C}"/>
              </a:ext>
            </a:extLst>
          </p:cNvPr>
          <p:cNvSpPr>
            <a:spLocks noGrp="1"/>
          </p:cNvSpPr>
          <p:nvPr>
            <p:ph idx="1"/>
          </p:nvPr>
        </p:nvSpPr>
        <p:spPr>
          <a:xfrm>
            <a:off x="838200" y="4313206"/>
            <a:ext cx="10515600" cy="2139412"/>
          </a:xfrm>
        </p:spPr>
        <p:txBody>
          <a:bodyPr>
            <a:normAutofit lnSpcReduction="10000"/>
          </a:bodyPr>
          <a:lstStyle/>
          <a:p>
            <a:r>
              <a:rPr lang="en-US" dirty="0">
                <a:latin typeface="Segoe UI Light" panose="020B0502040204020203" pitchFamily="34" charset="0"/>
                <a:cs typeface="Segoe UI Light" panose="020B0502040204020203" pitchFamily="34" charset="0"/>
              </a:rPr>
              <a:t>All resources must be deployed to a location</a:t>
            </a:r>
          </a:p>
          <a:p>
            <a:r>
              <a:rPr lang="en-US" dirty="0">
                <a:latin typeface="Segoe UI Light" panose="020B0502040204020203" pitchFamily="34" charset="0"/>
                <a:cs typeface="Segoe UI Light" panose="020B0502040204020203" pitchFamily="34" charset="0"/>
              </a:rPr>
              <a:t>Function provides the location of the resource group</a:t>
            </a:r>
          </a:p>
          <a:p>
            <a:r>
              <a:rPr lang="en-US" dirty="0">
                <a:latin typeface="Segoe UI Light" panose="020B0502040204020203" pitchFamily="34" charset="0"/>
                <a:cs typeface="Segoe UI Light" panose="020B0502040204020203" pitchFamily="34" charset="0"/>
              </a:rPr>
              <a:t>Resources in a resource group can span multiple locations</a:t>
            </a:r>
          </a:p>
          <a:p>
            <a:pPr lvl="1"/>
            <a:r>
              <a:rPr lang="en-US" dirty="0">
                <a:latin typeface="Segoe UI Light" panose="020B0502040204020203" pitchFamily="34" charset="0"/>
                <a:cs typeface="Segoe UI Light" panose="020B0502040204020203" pitchFamily="34" charset="0"/>
              </a:rPr>
              <a:t>E.g. A primary DB server located in “</a:t>
            </a:r>
            <a:r>
              <a:rPr lang="en-US" dirty="0" err="1">
                <a:latin typeface="Segoe UI Light" panose="020B0502040204020203" pitchFamily="34" charset="0"/>
                <a:cs typeface="Segoe UI Light" panose="020B0502040204020203" pitchFamily="34" charset="0"/>
              </a:rPr>
              <a:t>eastus</a:t>
            </a:r>
            <a:r>
              <a:rPr lang="en-US" dirty="0">
                <a:latin typeface="Segoe UI Light" panose="020B0502040204020203" pitchFamily="34" charset="0"/>
                <a:cs typeface="Segoe UI Light" panose="020B0502040204020203" pitchFamily="34" charset="0"/>
              </a:rPr>
              <a:t>” (same as the resource group), and secondary DB server located in “</a:t>
            </a:r>
            <a:r>
              <a:rPr lang="en-US" dirty="0" err="1">
                <a:latin typeface="Segoe UI Light" panose="020B0502040204020203" pitchFamily="34" charset="0"/>
                <a:cs typeface="Segoe UI Light" panose="020B0502040204020203" pitchFamily="34" charset="0"/>
              </a:rPr>
              <a:t>westus</a:t>
            </a:r>
            <a:r>
              <a:rPr lang="en-US" dirty="0">
                <a:latin typeface="Segoe UI Light" panose="020B0502040204020203" pitchFamily="34" charset="0"/>
                <a:cs typeface="Segoe UI Light" panose="020B0502040204020203" pitchFamily="34" charset="0"/>
              </a:rPr>
              <a:t>”</a:t>
            </a:r>
          </a:p>
        </p:txBody>
      </p:sp>
      <p:pic>
        <p:nvPicPr>
          <p:cNvPr id="4" name="Picture 3">
            <a:extLst>
              <a:ext uri="{FF2B5EF4-FFF2-40B4-BE49-F238E27FC236}">
                <a16:creationId xmlns:a16="http://schemas.microsoft.com/office/drawing/2014/main" id="{E42743F4-2514-47CD-A556-0C24F45D2FC5}"/>
              </a:ext>
            </a:extLst>
          </p:cNvPr>
          <p:cNvPicPr>
            <a:picLocks noChangeAspect="1"/>
          </p:cNvPicPr>
          <p:nvPr/>
        </p:nvPicPr>
        <p:blipFill>
          <a:blip r:embed="rId3"/>
          <a:stretch>
            <a:fillRect/>
          </a:stretch>
        </p:blipFill>
        <p:spPr>
          <a:xfrm>
            <a:off x="992221" y="2173155"/>
            <a:ext cx="7783011" cy="828791"/>
          </a:xfrm>
          <a:prstGeom prst="rect">
            <a:avLst/>
          </a:prstGeom>
        </p:spPr>
      </p:pic>
    </p:spTree>
    <p:extLst>
      <p:ext uri="{BB962C8B-B14F-4D97-AF65-F5344CB8AC3E}">
        <p14:creationId xmlns:p14="http://schemas.microsoft.com/office/powerpoint/2010/main" val="28250139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92918"/>
          </a:xfrm>
        </p:spPr>
        <p:txBody>
          <a:bodyPr/>
          <a:lstStyle/>
          <a:p>
            <a:r>
              <a:rPr lang="en-US" dirty="0"/>
              <a:t>ARM Template Function:</a:t>
            </a:r>
            <a:br>
              <a:rPr lang="en-US" dirty="0"/>
            </a:br>
            <a:r>
              <a:rPr lang="en-US" sz="6000" dirty="0" err="1">
                <a:solidFill>
                  <a:srgbClr val="FFC000"/>
                </a:solidFill>
              </a:rPr>
              <a:t>concat</a:t>
            </a:r>
            <a:r>
              <a:rPr lang="en-US" sz="6000" dirty="0">
                <a:solidFill>
                  <a:srgbClr val="FFC000"/>
                </a:solidFill>
              </a:rPr>
              <a:t>()</a:t>
            </a:r>
            <a:endParaRPr lang="en-US" dirty="0">
              <a:solidFill>
                <a:srgbClr val="FFC000"/>
              </a:solidFill>
            </a:endParaRPr>
          </a:p>
        </p:txBody>
      </p:sp>
    </p:spTree>
    <p:extLst>
      <p:ext uri="{BB962C8B-B14F-4D97-AF65-F5344CB8AC3E}">
        <p14:creationId xmlns:p14="http://schemas.microsoft.com/office/powerpoint/2010/main" val="78776022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Segoe UI Light" panose="020B0502040204020203" pitchFamily="34" charset="0"/>
                <a:cs typeface="Segoe UI Light" panose="020B0502040204020203" pitchFamily="34" charset="0"/>
              </a:rPr>
              <a:t>concat</a:t>
            </a:r>
            <a:r>
              <a:rPr lang="en-US" dirty="0">
                <a:latin typeface="Segoe UI Light" panose="020B0502040204020203" pitchFamily="34" charset="0"/>
                <a:cs typeface="Segoe UI Light" panose="020B0502040204020203" pitchFamily="34" charset="0"/>
              </a:rPr>
              <a:t>()…array and object function</a:t>
            </a:r>
          </a:p>
        </p:txBody>
      </p:sp>
      <p:sp>
        <p:nvSpPr>
          <p:cNvPr id="3" name="Content Placeholder 2"/>
          <p:cNvSpPr>
            <a:spLocks noGrp="1"/>
          </p:cNvSpPr>
          <p:nvPr>
            <p:ph idx="1"/>
          </p:nvPr>
        </p:nvSpPr>
        <p:spPr>
          <a:xfrm>
            <a:off x="838200" y="1491574"/>
            <a:ext cx="10515600" cy="4685389"/>
          </a:xfrm>
        </p:spPr>
        <p:txBody>
          <a:bodyPr>
            <a:normAutofit/>
          </a:bodyPr>
          <a:lstStyle/>
          <a:p>
            <a:r>
              <a:rPr lang="en-US" dirty="0">
                <a:latin typeface="Segoe UI Light" panose="020B0502040204020203" pitchFamily="34" charset="0"/>
                <a:cs typeface="Segoe UI Light" panose="020B0502040204020203" pitchFamily="34" charset="0"/>
              </a:rPr>
              <a:t>Combines multiple arrays and returns the concatenated array, or combines multiple string values and returns the concatenated string</a:t>
            </a:r>
          </a:p>
          <a:p>
            <a:r>
              <a:rPr lang="en-US" dirty="0">
                <a:latin typeface="Segoe UI Light" panose="020B0502040204020203" pitchFamily="34" charset="0"/>
                <a:cs typeface="Segoe UI Light" panose="020B0502040204020203" pitchFamily="34" charset="0"/>
              </a:rPr>
              <a:t>Concatenating multiple strings to create unique and dynamic names (in my opinion) is the most common and useful</a:t>
            </a:r>
          </a:p>
          <a:p>
            <a:endParaRPr lang="en-US" dirty="0"/>
          </a:p>
          <a:p>
            <a:pPr marL="0" indent="0">
              <a:buNone/>
            </a:pPr>
            <a:r>
              <a:rPr lang="en-US" sz="2600" dirty="0">
                <a:latin typeface="Consolas" panose="020B0609020204030204" pitchFamily="49" charset="0"/>
                <a:cs typeface="Courier New" panose="02070309020205020404" pitchFamily="49" charset="0"/>
              </a:rPr>
              <a:t>“variables”: {</a:t>
            </a:r>
          </a:p>
          <a:p>
            <a:pPr marL="457200" lvl="1" indent="0">
              <a:buNone/>
            </a:pPr>
            <a:r>
              <a:rPr lang="en-US" sz="2200" dirty="0">
                <a:latin typeface="Consolas" panose="020B0609020204030204" pitchFamily="49" charset="0"/>
                <a:cs typeface="Courier New" panose="02070309020205020404" pitchFamily="49" charset="0"/>
              </a:rPr>
              <a:t>“</a:t>
            </a:r>
            <a:r>
              <a:rPr lang="en-US" sz="2200" dirty="0" err="1">
                <a:latin typeface="Consolas" panose="020B0609020204030204" pitchFamily="49" charset="0"/>
                <a:cs typeface="Courier New" panose="02070309020205020404" pitchFamily="49" charset="0"/>
              </a:rPr>
              <a:t>vnetName</a:t>
            </a:r>
            <a:r>
              <a:rPr lang="en-US" sz="2200" dirty="0">
                <a:latin typeface="Consolas" panose="020B0609020204030204" pitchFamily="49" charset="0"/>
                <a:cs typeface="Courier New" panose="02070309020205020404" pitchFamily="49" charset="0"/>
              </a:rPr>
              <a:t>”: “[</a:t>
            </a:r>
            <a:r>
              <a:rPr lang="en-US" sz="2200" dirty="0" err="1">
                <a:latin typeface="Consolas" panose="020B0609020204030204" pitchFamily="49" charset="0"/>
                <a:cs typeface="Courier New" panose="02070309020205020404" pitchFamily="49" charset="0"/>
              </a:rPr>
              <a:t>concat</a:t>
            </a:r>
            <a:r>
              <a:rPr lang="en-US" sz="2200" dirty="0">
                <a:latin typeface="Consolas" panose="020B0609020204030204" pitchFamily="49" charset="0"/>
                <a:cs typeface="Courier New" panose="02070309020205020404" pitchFamily="49" charset="0"/>
              </a:rPr>
              <a:t>(parameters(‘prefix’),’-VNET’)]”</a:t>
            </a:r>
          </a:p>
          <a:p>
            <a:pPr marL="457200" lvl="1" indent="0">
              <a:buNone/>
            </a:pPr>
            <a:r>
              <a:rPr lang="en-US" sz="2200" dirty="0">
                <a:latin typeface="Consolas" panose="020B0609020204030204" pitchFamily="49" charset="0"/>
                <a:cs typeface="Courier New" panose="02070309020205020404" pitchFamily="49" charset="0"/>
              </a:rPr>
              <a:t>…</a:t>
            </a:r>
          </a:p>
          <a:p>
            <a:pPr marL="0" indent="0">
              <a:buNone/>
            </a:pPr>
            <a:r>
              <a:rPr lang="en-US" sz="2600" dirty="0">
                <a:latin typeface="Consolas" panose="020B0609020204030204" pitchFamily="49" charset="0"/>
                <a:cs typeface="Courier New" panose="02070309020205020404" pitchFamily="49" charset="0"/>
              </a:rPr>
              <a:t>}</a:t>
            </a:r>
          </a:p>
          <a:p>
            <a:pPr marL="0" indent="0">
              <a:buNone/>
            </a:pPr>
            <a:r>
              <a:rPr lang="en-US" sz="1700" dirty="0">
                <a:latin typeface="Segoe UI Light" panose="020B0502040204020203" pitchFamily="34" charset="0"/>
                <a:cs typeface="Segoe UI Light" panose="020B0502040204020203" pitchFamily="34" charset="0"/>
                <a:hlinkClick r:id="rId3"/>
              </a:rPr>
              <a:t>https://docs.microsoft.com/en-us/azure/azure-resource-manager/resource-group-template-functions-array#concat</a:t>
            </a:r>
            <a:endParaRPr lang="en-US" sz="17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19981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146108-F3B4-4091-85D6-831B9E757AFC}"/>
              </a:ext>
            </a:extLst>
          </p:cNvPr>
          <p:cNvSpPr/>
          <p:nvPr/>
        </p:nvSpPr>
        <p:spPr bwMode="auto">
          <a:xfrm>
            <a:off x="700754" y="2989971"/>
            <a:ext cx="11101990" cy="1432559"/>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269238" y="1310642"/>
            <a:ext cx="11653523" cy="1098762"/>
          </a:xfrm>
        </p:spPr>
        <p:txBody>
          <a:bodyPr/>
          <a:lstStyle/>
          <a:p>
            <a:pPr algn="ctr"/>
            <a:r>
              <a:rPr lang="en-US" sz="6600" dirty="0">
                <a:solidFill>
                  <a:schemeClr val="accent4"/>
                </a:solidFill>
              </a:rPr>
              <a:t>What is </a:t>
            </a:r>
            <a:r>
              <a:rPr lang="en-US" sz="6600" dirty="0">
                <a:solidFill>
                  <a:schemeClr val="tx1"/>
                </a:solidFill>
              </a:rPr>
              <a:t>Infrastructure as Code?</a:t>
            </a:r>
          </a:p>
        </p:txBody>
      </p:sp>
      <p:sp>
        <p:nvSpPr>
          <p:cNvPr id="3" name="Text Placeholder 4">
            <a:extLst>
              <a:ext uri="{FF2B5EF4-FFF2-40B4-BE49-F238E27FC236}">
                <a16:creationId xmlns:a16="http://schemas.microsoft.com/office/drawing/2014/main" id="{2EDFAB4B-C13A-49E1-BADC-4710928F5715}"/>
              </a:ext>
            </a:extLst>
          </p:cNvPr>
          <p:cNvSpPr txBox="1">
            <a:spLocks/>
          </p:cNvSpPr>
          <p:nvPr/>
        </p:nvSpPr>
        <p:spPr>
          <a:xfrm>
            <a:off x="545006" y="3068775"/>
            <a:ext cx="11101990" cy="430887"/>
          </a:xfrm>
          <a:prstGeom prst="rect">
            <a:avLst/>
          </a:prstGeom>
        </p:spPr>
        <p:txBody>
          <a:bodyPr/>
          <a:lst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None/>
            </a:pPr>
            <a:r>
              <a:rPr lang="en-NZ" sz="4400" dirty="0">
                <a:solidFill>
                  <a:srgbClr val="FFFFFF"/>
                </a:solidFill>
              </a:rPr>
              <a:t>A way of describing our infrastructure in a machine-usable format.</a:t>
            </a:r>
          </a:p>
        </p:txBody>
      </p:sp>
    </p:spTree>
    <p:extLst>
      <p:ext uri="{BB962C8B-B14F-4D97-AF65-F5344CB8AC3E}">
        <p14:creationId xmlns:p14="http://schemas.microsoft.com/office/powerpoint/2010/main" val="227297077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Snippet: </a:t>
            </a:r>
            <a:r>
              <a:rPr lang="en-US" dirty="0" err="1"/>
              <a:t>concat</a:t>
            </a:r>
            <a:r>
              <a:rPr lang="en-US" dirty="0"/>
              <a:t>() in action</a:t>
            </a:r>
          </a:p>
        </p:txBody>
      </p:sp>
      <p:pic>
        <p:nvPicPr>
          <p:cNvPr id="4" name="Content Placeholder 3"/>
          <p:cNvPicPr>
            <a:picLocks noGrp="1" noChangeAspect="1"/>
          </p:cNvPicPr>
          <p:nvPr>
            <p:ph idx="1"/>
          </p:nvPr>
        </p:nvPicPr>
        <p:blipFill>
          <a:blip r:embed="rId3"/>
          <a:stretch>
            <a:fillRect/>
          </a:stretch>
        </p:blipFill>
        <p:spPr>
          <a:xfrm>
            <a:off x="894945" y="2438401"/>
            <a:ext cx="10025974" cy="2515476"/>
          </a:xfrm>
          <a:prstGeom prst="rect">
            <a:avLst/>
          </a:prstGeom>
        </p:spPr>
      </p:pic>
    </p:spTree>
    <p:extLst>
      <p:ext uri="{BB962C8B-B14F-4D97-AF65-F5344CB8AC3E}">
        <p14:creationId xmlns:p14="http://schemas.microsoft.com/office/powerpoint/2010/main" val="1449664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2970172"/>
          </a:xfrm>
        </p:spPr>
        <p:txBody>
          <a:bodyPr/>
          <a:lstStyle/>
          <a:p>
            <a:r>
              <a:rPr lang="en-US" dirty="0"/>
              <a:t>ARM Template Function:</a:t>
            </a:r>
            <a:br>
              <a:rPr lang="en-US" dirty="0"/>
            </a:br>
            <a:r>
              <a:rPr lang="en-US" sz="6000" dirty="0" err="1">
                <a:solidFill>
                  <a:srgbClr val="FFC000"/>
                </a:solidFill>
              </a:rPr>
              <a:t>resourceId</a:t>
            </a:r>
            <a:r>
              <a:rPr lang="en-US" sz="6000" dirty="0">
                <a:solidFill>
                  <a:srgbClr val="FFC000"/>
                </a:solidFill>
              </a:rPr>
              <a:t>()</a:t>
            </a:r>
            <a:br>
              <a:rPr lang="en-US" dirty="0"/>
            </a:br>
            <a:endParaRPr lang="en-US" dirty="0"/>
          </a:p>
        </p:txBody>
      </p:sp>
    </p:spTree>
    <p:extLst>
      <p:ext uri="{BB962C8B-B14F-4D97-AF65-F5344CB8AC3E}">
        <p14:creationId xmlns:p14="http://schemas.microsoft.com/office/powerpoint/2010/main" val="249401159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Segoe UI Light" panose="020B0502040204020203" pitchFamily="34" charset="0"/>
                <a:cs typeface="Segoe UI Light" panose="020B0502040204020203" pitchFamily="34" charset="0"/>
              </a:rPr>
              <a:t>ResourceID</a:t>
            </a:r>
            <a:r>
              <a:rPr lang="en-US" dirty="0">
                <a:latin typeface="Segoe UI Light" panose="020B0502040204020203" pitchFamily="34" charset="0"/>
                <a:cs typeface="Segoe UI Light" panose="020B0502040204020203" pitchFamily="34" charset="0"/>
              </a:rPr>
              <a:t> property</a:t>
            </a:r>
          </a:p>
        </p:txBody>
      </p:sp>
      <p:sp>
        <p:nvSpPr>
          <p:cNvPr id="3" name="Content Placeholder 2"/>
          <p:cNvSpPr>
            <a:spLocks noGrp="1"/>
          </p:cNvSpPr>
          <p:nvPr>
            <p:ph idx="1"/>
          </p:nvPr>
        </p:nvSpPr>
        <p:spPr>
          <a:xfrm>
            <a:off x="838200" y="1614791"/>
            <a:ext cx="10515600" cy="4562172"/>
          </a:xfrm>
        </p:spPr>
        <p:txBody>
          <a:bodyPr>
            <a:normAutofit fontScale="85000" lnSpcReduction="20000"/>
          </a:bodyPr>
          <a:lstStyle/>
          <a:p>
            <a:r>
              <a:rPr lang="en-US" dirty="0">
                <a:latin typeface="Segoe UI Light" panose="020B0502040204020203" pitchFamily="34" charset="0"/>
                <a:cs typeface="Segoe UI Light" panose="020B0502040204020203" pitchFamily="34" charset="0"/>
              </a:rPr>
              <a:t>Unique identifier of a resource in Azure</a:t>
            </a:r>
          </a:p>
          <a:p>
            <a:r>
              <a:rPr lang="en-US" dirty="0">
                <a:latin typeface="Segoe UI Light" panose="020B0502040204020203" pitchFamily="34" charset="0"/>
                <a:cs typeface="Segoe UI Light" panose="020B0502040204020203" pitchFamily="34" charset="0"/>
              </a:rPr>
              <a:t>Used to reference one resource as a parameter in another resource.</a:t>
            </a:r>
          </a:p>
          <a:p>
            <a:pPr lvl="1"/>
            <a:r>
              <a:rPr lang="en-US" dirty="0">
                <a:latin typeface="Segoe UI Light" panose="020B0502040204020203" pitchFamily="34" charset="0"/>
                <a:cs typeface="Segoe UI Light" panose="020B0502040204020203" pitchFamily="34" charset="0"/>
              </a:rPr>
              <a:t>Example: A virtual machine needs to specify the </a:t>
            </a:r>
            <a:r>
              <a:rPr lang="en-US" dirty="0" err="1">
                <a:latin typeface="Segoe UI Light" panose="020B0502040204020203" pitchFamily="34" charset="0"/>
                <a:cs typeface="Segoe UI Light" panose="020B0502040204020203" pitchFamily="34" charset="0"/>
              </a:rPr>
              <a:t>resourceID</a:t>
            </a:r>
            <a:r>
              <a:rPr lang="en-US" dirty="0">
                <a:latin typeface="Segoe UI Light" panose="020B0502040204020203" pitchFamily="34" charset="0"/>
                <a:cs typeface="Segoe UI Light" panose="020B0502040204020203" pitchFamily="34" charset="0"/>
              </a:rPr>
              <a:t> of the NIC that it is attached to</a:t>
            </a:r>
          </a:p>
          <a:p>
            <a:pPr lvl="1"/>
            <a:r>
              <a:rPr lang="en-US" dirty="0">
                <a:latin typeface="Segoe UI Light" panose="020B0502040204020203" pitchFamily="34" charset="0"/>
                <a:cs typeface="Segoe UI Light" panose="020B0502040204020203" pitchFamily="34" charset="0"/>
              </a:rPr>
              <a:t>Example: A NIC needs to specify the </a:t>
            </a:r>
            <a:r>
              <a:rPr lang="en-US" dirty="0" err="1">
                <a:latin typeface="Segoe UI Light" panose="020B0502040204020203" pitchFamily="34" charset="0"/>
                <a:cs typeface="Segoe UI Light" panose="020B0502040204020203" pitchFamily="34" charset="0"/>
              </a:rPr>
              <a:t>resourceID</a:t>
            </a:r>
            <a:r>
              <a:rPr lang="en-US" dirty="0">
                <a:latin typeface="Segoe UI Light" panose="020B0502040204020203" pitchFamily="34" charset="0"/>
                <a:cs typeface="Segoe UI Light" panose="020B0502040204020203" pitchFamily="34" charset="0"/>
              </a:rPr>
              <a:t> of the </a:t>
            </a:r>
            <a:r>
              <a:rPr lang="en-US" dirty="0" err="1">
                <a:latin typeface="Segoe UI Light" panose="020B0502040204020203" pitchFamily="34" charset="0"/>
                <a:cs typeface="Segoe UI Light" panose="020B0502040204020203" pitchFamily="34" charset="0"/>
              </a:rPr>
              <a:t>vnet+subnet</a:t>
            </a:r>
            <a:r>
              <a:rPr lang="en-US" dirty="0">
                <a:latin typeface="Segoe UI Light" panose="020B0502040204020203" pitchFamily="34" charset="0"/>
                <a:cs typeface="Segoe UI Light" panose="020B0502040204020203" pitchFamily="34" charset="0"/>
              </a:rPr>
              <a:t> that it is attached to.  (Often, the </a:t>
            </a:r>
            <a:r>
              <a:rPr lang="en-US" dirty="0" err="1">
                <a:latin typeface="Segoe UI Light" panose="020B0502040204020203" pitchFamily="34" charset="0"/>
                <a:cs typeface="Segoe UI Light" panose="020B0502040204020203" pitchFamily="34" charset="0"/>
              </a:rPr>
              <a:t>Vnet</a:t>
            </a:r>
            <a:r>
              <a:rPr lang="en-US" dirty="0">
                <a:latin typeface="Segoe UI Light" panose="020B0502040204020203" pitchFamily="34" charset="0"/>
                <a:cs typeface="Segoe UI Light" panose="020B0502040204020203" pitchFamily="34" charset="0"/>
              </a:rPr>
              <a:t> will be deployed in a separate resource group!) </a:t>
            </a:r>
          </a:p>
          <a:p>
            <a:pPr lvl="1"/>
            <a:r>
              <a:rPr lang="en-US" dirty="0">
                <a:latin typeface="Segoe UI Light" panose="020B0502040204020203" pitchFamily="34" charset="0"/>
                <a:cs typeface="Segoe UI Light" panose="020B0502040204020203" pitchFamily="34" charset="0"/>
              </a:rPr>
              <a:t>Example: A </a:t>
            </a:r>
            <a:r>
              <a:rPr lang="en-US" dirty="0" err="1">
                <a:latin typeface="Segoe UI Light" panose="020B0502040204020203" pitchFamily="34" charset="0"/>
                <a:cs typeface="Segoe UI Light" panose="020B0502040204020203" pitchFamily="34" charset="0"/>
              </a:rPr>
              <a:t>Vnet</a:t>
            </a:r>
            <a:r>
              <a:rPr lang="en-US" dirty="0">
                <a:latin typeface="Segoe UI Light" panose="020B0502040204020203" pitchFamily="34" charset="0"/>
                <a:cs typeface="Segoe UI Light" panose="020B0502040204020203" pitchFamily="34" charset="0"/>
              </a:rPr>
              <a:t> can specify the </a:t>
            </a:r>
            <a:r>
              <a:rPr lang="en-US" dirty="0" err="1">
                <a:latin typeface="Segoe UI Light" panose="020B0502040204020203" pitchFamily="34" charset="0"/>
                <a:cs typeface="Segoe UI Light" panose="020B0502040204020203" pitchFamily="34" charset="0"/>
              </a:rPr>
              <a:t>resourceID</a:t>
            </a:r>
            <a:r>
              <a:rPr lang="en-US" dirty="0">
                <a:latin typeface="Segoe UI Light" panose="020B0502040204020203" pitchFamily="34" charset="0"/>
                <a:cs typeface="Segoe UI Light" panose="020B0502040204020203" pitchFamily="34" charset="0"/>
              </a:rPr>
              <a:t> of a NSG that is applied to it.</a:t>
            </a:r>
          </a:p>
          <a:p>
            <a:r>
              <a:rPr lang="en-US" dirty="0">
                <a:latin typeface="Segoe UI Light" panose="020B0502040204020203" pitchFamily="34" charset="0"/>
                <a:cs typeface="Segoe UI Light" panose="020B0502040204020203" pitchFamily="34" charset="0"/>
              </a:rPr>
              <a:t>A fully qualified </a:t>
            </a:r>
            <a:r>
              <a:rPr lang="en-US" dirty="0" err="1">
                <a:latin typeface="Segoe UI Light" panose="020B0502040204020203" pitchFamily="34" charset="0"/>
                <a:cs typeface="Segoe UI Light" panose="020B0502040204020203" pitchFamily="34" charset="0"/>
              </a:rPr>
              <a:t>ResourceID</a:t>
            </a:r>
            <a:r>
              <a:rPr lang="en-US" dirty="0">
                <a:latin typeface="Segoe UI Light" panose="020B0502040204020203" pitchFamily="34" charset="0"/>
                <a:cs typeface="Segoe UI Light" panose="020B0502040204020203" pitchFamily="34" charset="0"/>
              </a:rPr>
              <a:t> is a concatenation of:</a:t>
            </a:r>
          </a:p>
          <a:p>
            <a:pPr lvl="1"/>
            <a:r>
              <a:rPr lang="en-US" dirty="0">
                <a:solidFill>
                  <a:srgbClr val="7030A0"/>
                </a:solidFill>
                <a:latin typeface="Segoe UI Light" panose="020B0502040204020203" pitchFamily="34" charset="0"/>
                <a:cs typeface="Segoe UI Light" panose="020B0502040204020203" pitchFamily="34" charset="0"/>
              </a:rPr>
              <a:t>&lt;</a:t>
            </a:r>
            <a:r>
              <a:rPr lang="en-US" dirty="0" err="1">
                <a:solidFill>
                  <a:srgbClr val="7030A0"/>
                </a:solidFill>
                <a:latin typeface="Segoe UI Light" panose="020B0502040204020203" pitchFamily="34" charset="0"/>
                <a:cs typeface="Segoe UI Light" panose="020B0502040204020203" pitchFamily="34" charset="0"/>
              </a:rPr>
              <a:t>subscriptionID</a:t>
            </a:r>
            <a:r>
              <a:rPr lang="en-US" dirty="0">
                <a:solidFill>
                  <a:srgbClr val="7030A0"/>
                </a:solidFill>
                <a:latin typeface="Segoe UI Light" panose="020B0502040204020203" pitchFamily="34" charset="0"/>
                <a:cs typeface="Segoe UI Light" panose="020B0502040204020203" pitchFamily="34" charset="0"/>
              </a:rPr>
              <a:t>&gt;</a:t>
            </a:r>
            <a:r>
              <a:rPr lang="en-US" dirty="0">
                <a:latin typeface="Segoe UI Light" panose="020B0502040204020203" pitchFamily="34" charset="0"/>
                <a:cs typeface="Segoe UI Light" panose="020B0502040204020203" pitchFamily="34" charset="0"/>
              </a:rPr>
              <a:t>/</a:t>
            </a:r>
            <a:r>
              <a:rPr lang="en-US" dirty="0">
                <a:solidFill>
                  <a:schemeClr val="accent1"/>
                </a:solidFill>
                <a:latin typeface="Segoe UI Light" panose="020B0502040204020203" pitchFamily="34" charset="0"/>
                <a:cs typeface="Segoe UI Light" panose="020B0502040204020203" pitchFamily="34" charset="0"/>
              </a:rPr>
              <a:t>&lt;</a:t>
            </a:r>
            <a:r>
              <a:rPr lang="en-US" dirty="0" err="1">
                <a:solidFill>
                  <a:schemeClr val="accent1"/>
                </a:solidFill>
                <a:latin typeface="Segoe UI Light" panose="020B0502040204020203" pitchFamily="34" charset="0"/>
                <a:cs typeface="Segoe UI Light" panose="020B0502040204020203" pitchFamily="34" charset="0"/>
              </a:rPr>
              <a:t>resourceGroupName</a:t>
            </a:r>
            <a:r>
              <a:rPr lang="en-US" dirty="0">
                <a:solidFill>
                  <a:schemeClr val="accent1"/>
                </a:solidFill>
                <a:latin typeface="Segoe UI Light" panose="020B0502040204020203" pitchFamily="34" charset="0"/>
                <a:cs typeface="Segoe UI Light" panose="020B0502040204020203" pitchFamily="34" charset="0"/>
              </a:rPr>
              <a:t>&gt;</a:t>
            </a:r>
            <a:r>
              <a:rPr lang="en-US" dirty="0">
                <a:latin typeface="Segoe UI Light" panose="020B0502040204020203" pitchFamily="34" charset="0"/>
                <a:cs typeface="Segoe UI Light" panose="020B0502040204020203" pitchFamily="34" charset="0"/>
              </a:rPr>
              <a:t>/</a:t>
            </a:r>
            <a:r>
              <a:rPr lang="en-US" dirty="0">
                <a:solidFill>
                  <a:srgbClr val="00B050"/>
                </a:solidFill>
                <a:latin typeface="Segoe UI Light" panose="020B0502040204020203" pitchFamily="34" charset="0"/>
                <a:cs typeface="Segoe UI Light" panose="020B0502040204020203" pitchFamily="34" charset="0"/>
              </a:rPr>
              <a:t>&lt;</a:t>
            </a:r>
            <a:r>
              <a:rPr lang="en-US" dirty="0" err="1">
                <a:solidFill>
                  <a:srgbClr val="00B050"/>
                </a:solidFill>
                <a:latin typeface="Segoe UI Light" panose="020B0502040204020203" pitchFamily="34" charset="0"/>
                <a:cs typeface="Segoe UI Light" panose="020B0502040204020203" pitchFamily="34" charset="0"/>
              </a:rPr>
              <a:t>resourceType</a:t>
            </a:r>
            <a:r>
              <a:rPr lang="en-US" dirty="0">
                <a:solidFill>
                  <a:srgbClr val="00B050"/>
                </a:solidFill>
                <a:latin typeface="Segoe UI Light" panose="020B0502040204020203" pitchFamily="34" charset="0"/>
                <a:cs typeface="Segoe UI Light" panose="020B0502040204020203" pitchFamily="34" charset="0"/>
              </a:rPr>
              <a:t>&gt;</a:t>
            </a:r>
            <a:r>
              <a:rPr lang="en-US" dirty="0">
                <a:latin typeface="Segoe UI Light" panose="020B0502040204020203" pitchFamily="34" charset="0"/>
                <a:cs typeface="Segoe UI Light" panose="020B0502040204020203" pitchFamily="34" charset="0"/>
              </a:rPr>
              <a:t>/</a:t>
            </a:r>
            <a:r>
              <a:rPr lang="en-US" dirty="0">
                <a:solidFill>
                  <a:srgbClr val="FF0000"/>
                </a:solidFill>
                <a:latin typeface="Segoe UI Light" panose="020B0502040204020203" pitchFamily="34" charset="0"/>
                <a:cs typeface="Segoe UI Light" panose="020B0502040204020203" pitchFamily="34" charset="0"/>
              </a:rPr>
              <a:t>&lt;</a:t>
            </a:r>
            <a:r>
              <a:rPr lang="en-US" dirty="0" err="1">
                <a:solidFill>
                  <a:srgbClr val="FF0000"/>
                </a:solidFill>
                <a:latin typeface="Segoe UI Light" panose="020B0502040204020203" pitchFamily="34" charset="0"/>
                <a:cs typeface="Segoe UI Light" panose="020B0502040204020203" pitchFamily="34" charset="0"/>
              </a:rPr>
              <a:t>resourceName</a:t>
            </a:r>
            <a:r>
              <a:rPr lang="en-US" dirty="0">
                <a:solidFill>
                  <a:srgbClr val="FF0000"/>
                </a:solidFill>
                <a:latin typeface="Segoe UI Light" panose="020B0502040204020203" pitchFamily="34" charset="0"/>
                <a:cs typeface="Segoe UI Light" panose="020B0502040204020203" pitchFamily="34" charset="0"/>
              </a:rPr>
              <a:t>&gt;</a:t>
            </a:r>
          </a:p>
          <a:p>
            <a:pPr lvl="1"/>
            <a:r>
              <a:rPr lang="en-US" dirty="0">
                <a:latin typeface="Segoe UI Light" panose="020B0502040204020203" pitchFamily="34" charset="0"/>
                <a:cs typeface="Segoe UI Light" panose="020B0502040204020203" pitchFamily="34" charset="0"/>
              </a:rPr>
              <a:t>Example: </a:t>
            </a:r>
            <a:r>
              <a:rPr lang="en-US" sz="1500" dirty="0">
                <a:latin typeface="Segoe UI Light" panose="020B0502040204020203" pitchFamily="34" charset="0"/>
                <a:cs typeface="Segoe UI Light" panose="020B0502040204020203" pitchFamily="34" charset="0"/>
              </a:rPr>
              <a:t>“</a:t>
            </a:r>
            <a:r>
              <a:rPr lang="en-US" sz="1500" dirty="0">
                <a:solidFill>
                  <a:srgbClr val="7030A0"/>
                </a:solidFill>
                <a:latin typeface="Segoe UI Light" panose="020B0502040204020203" pitchFamily="34" charset="0"/>
                <a:cs typeface="Segoe UI Light" panose="020B0502040204020203" pitchFamily="34" charset="0"/>
              </a:rPr>
              <a:t>acc9711d-c67e-47b0-bba3-9f6561a68511</a:t>
            </a:r>
            <a:r>
              <a:rPr lang="en-US" sz="1500" dirty="0">
                <a:solidFill>
                  <a:srgbClr val="FF0000"/>
                </a:solidFill>
                <a:latin typeface="Segoe UI Light" panose="020B0502040204020203" pitchFamily="34" charset="0"/>
                <a:cs typeface="Segoe UI Light" panose="020B0502040204020203" pitchFamily="34" charset="0"/>
              </a:rPr>
              <a:t>/</a:t>
            </a:r>
            <a:r>
              <a:rPr lang="en-US" sz="1500" dirty="0" err="1">
                <a:solidFill>
                  <a:schemeClr val="accent1"/>
                </a:solidFill>
                <a:latin typeface="Segoe UI Light" panose="020B0502040204020203" pitchFamily="34" charset="0"/>
                <a:cs typeface="Segoe UI Light" panose="020B0502040204020203" pitchFamily="34" charset="0"/>
              </a:rPr>
              <a:t>myResourceGroup</a:t>
            </a:r>
            <a:r>
              <a:rPr lang="en-US" sz="1500" dirty="0">
                <a:solidFill>
                  <a:srgbClr val="FF0000"/>
                </a:solidFill>
                <a:latin typeface="Segoe UI Light" panose="020B0502040204020203" pitchFamily="34" charset="0"/>
                <a:cs typeface="Segoe UI Light" panose="020B0502040204020203" pitchFamily="34" charset="0"/>
              </a:rPr>
              <a:t>/</a:t>
            </a:r>
            <a:r>
              <a:rPr lang="en-US" sz="1500" dirty="0" err="1">
                <a:solidFill>
                  <a:srgbClr val="00B050"/>
                </a:solidFill>
                <a:latin typeface="Segoe UI Light" panose="020B0502040204020203" pitchFamily="34" charset="0"/>
                <a:cs typeface="Segoe UI Light" panose="020B0502040204020203" pitchFamily="34" charset="0"/>
              </a:rPr>
              <a:t>Microsoft.Network</a:t>
            </a:r>
            <a:r>
              <a:rPr lang="en-US" sz="1500" dirty="0">
                <a:solidFill>
                  <a:srgbClr val="00B050"/>
                </a:solidFill>
                <a:latin typeface="Segoe UI Light" panose="020B0502040204020203" pitchFamily="34" charset="0"/>
                <a:cs typeface="Segoe UI Light" panose="020B0502040204020203" pitchFamily="34" charset="0"/>
              </a:rPr>
              <a:t>/</a:t>
            </a:r>
            <a:r>
              <a:rPr lang="en-US" sz="1500" dirty="0" err="1">
                <a:solidFill>
                  <a:srgbClr val="00B050"/>
                </a:solidFill>
                <a:latin typeface="Segoe UI Light" panose="020B0502040204020203" pitchFamily="34" charset="0"/>
                <a:cs typeface="Segoe UI Light" panose="020B0502040204020203" pitchFamily="34" charset="0"/>
              </a:rPr>
              <a:t>networkSecurityGroups</a:t>
            </a:r>
            <a:r>
              <a:rPr lang="en-US" sz="1500" dirty="0">
                <a:solidFill>
                  <a:srgbClr val="FF0000"/>
                </a:solidFill>
                <a:latin typeface="Segoe UI Light" panose="020B0502040204020203" pitchFamily="34" charset="0"/>
                <a:cs typeface="Segoe UI Light" panose="020B0502040204020203" pitchFamily="34" charset="0"/>
              </a:rPr>
              <a:t>/</a:t>
            </a:r>
            <a:r>
              <a:rPr lang="en-US" sz="1500" dirty="0" err="1">
                <a:solidFill>
                  <a:srgbClr val="FF0000"/>
                </a:solidFill>
                <a:latin typeface="Segoe UI Light" panose="020B0502040204020203" pitchFamily="34" charset="0"/>
                <a:cs typeface="Segoe UI Light" panose="020B0502040204020203" pitchFamily="34" charset="0"/>
              </a:rPr>
              <a:t>myNSG</a:t>
            </a:r>
            <a:r>
              <a:rPr lang="en-US" sz="1500" dirty="0">
                <a:latin typeface="Segoe UI Light" panose="020B0502040204020203" pitchFamily="34" charset="0"/>
                <a:cs typeface="Segoe UI Light" panose="020B0502040204020203" pitchFamily="34" charset="0"/>
              </a:rPr>
              <a:t>”</a:t>
            </a:r>
          </a:p>
          <a:p>
            <a:r>
              <a:rPr lang="en-US" dirty="0" err="1">
                <a:latin typeface="Segoe UI Light" panose="020B0502040204020203" pitchFamily="34" charset="0"/>
                <a:cs typeface="Segoe UI Light" panose="020B0502040204020203" pitchFamily="34" charset="0"/>
              </a:rPr>
              <a:t>ResourceID</a:t>
            </a:r>
            <a:r>
              <a:rPr lang="en-US" dirty="0">
                <a:latin typeface="Segoe UI Light" panose="020B0502040204020203" pitchFamily="34" charset="0"/>
                <a:cs typeface="Segoe UI Light" panose="020B0502040204020203" pitchFamily="34" charset="0"/>
              </a:rPr>
              <a:t> can be inferred from name &amp; type if it’s unique within scope</a:t>
            </a:r>
          </a:p>
          <a:p>
            <a:pPr lvl="1"/>
            <a:r>
              <a:rPr lang="en-US" dirty="0">
                <a:latin typeface="Segoe UI Light" panose="020B0502040204020203" pitchFamily="34" charset="0"/>
                <a:cs typeface="Segoe UI Light" panose="020B0502040204020203" pitchFamily="34" charset="0"/>
              </a:rPr>
              <a:t>Example:  “</a:t>
            </a:r>
            <a:r>
              <a:rPr lang="en-US" dirty="0">
                <a:solidFill>
                  <a:srgbClr val="00B050"/>
                </a:solidFill>
                <a:latin typeface="Segoe UI Light" panose="020B0502040204020203" pitchFamily="34" charset="0"/>
                <a:cs typeface="Segoe UI Light" panose="020B0502040204020203" pitchFamily="34" charset="0"/>
              </a:rPr>
              <a:t>&lt;</a:t>
            </a:r>
            <a:r>
              <a:rPr lang="en-US" dirty="0" err="1">
                <a:solidFill>
                  <a:srgbClr val="00B050"/>
                </a:solidFill>
                <a:latin typeface="Segoe UI Light" panose="020B0502040204020203" pitchFamily="34" charset="0"/>
                <a:cs typeface="Segoe UI Light" panose="020B0502040204020203" pitchFamily="34" charset="0"/>
              </a:rPr>
              <a:t>resourceType</a:t>
            </a:r>
            <a:r>
              <a:rPr lang="en-US" dirty="0">
                <a:solidFill>
                  <a:srgbClr val="00B050"/>
                </a:solidFill>
                <a:latin typeface="Segoe UI Light" panose="020B0502040204020203" pitchFamily="34" charset="0"/>
                <a:cs typeface="Segoe UI Light" panose="020B0502040204020203" pitchFamily="34" charset="0"/>
              </a:rPr>
              <a:t>&gt;</a:t>
            </a:r>
            <a:r>
              <a:rPr lang="en-US" dirty="0">
                <a:latin typeface="Segoe UI Light" panose="020B0502040204020203" pitchFamily="34" charset="0"/>
                <a:cs typeface="Segoe UI Light" panose="020B0502040204020203" pitchFamily="34" charset="0"/>
              </a:rPr>
              <a:t>/</a:t>
            </a:r>
            <a:r>
              <a:rPr lang="en-US" dirty="0">
                <a:solidFill>
                  <a:srgbClr val="FF0000"/>
                </a:solidFill>
                <a:latin typeface="Segoe UI Light" panose="020B0502040204020203" pitchFamily="34" charset="0"/>
                <a:cs typeface="Segoe UI Light" panose="020B0502040204020203" pitchFamily="34" charset="0"/>
              </a:rPr>
              <a:t>&lt;</a:t>
            </a:r>
            <a:r>
              <a:rPr lang="en-US" dirty="0" err="1">
                <a:solidFill>
                  <a:srgbClr val="FF0000"/>
                </a:solidFill>
                <a:latin typeface="Segoe UI Light" panose="020B0502040204020203" pitchFamily="34" charset="0"/>
                <a:cs typeface="Segoe UI Light" panose="020B0502040204020203" pitchFamily="34" charset="0"/>
              </a:rPr>
              <a:t>resourceName</a:t>
            </a:r>
            <a:r>
              <a:rPr lang="en-US" dirty="0">
                <a:solidFill>
                  <a:srgbClr val="FF0000"/>
                </a:solidFill>
                <a:latin typeface="Segoe UI Light" panose="020B0502040204020203" pitchFamily="34" charset="0"/>
                <a:cs typeface="Segoe UI Light" panose="020B0502040204020203" pitchFamily="34" charset="0"/>
              </a:rPr>
              <a:t>&gt;</a:t>
            </a:r>
            <a:r>
              <a:rPr lang="en-US" dirty="0">
                <a:latin typeface="Segoe UI Light" panose="020B0502040204020203" pitchFamily="34" charset="0"/>
                <a:cs typeface="Segoe UI Light" panose="020B0502040204020203" pitchFamily="34" charset="0"/>
              </a:rPr>
              <a:t>”</a:t>
            </a:r>
          </a:p>
          <a:p>
            <a:pPr lvl="1"/>
            <a:r>
              <a:rPr lang="en-US" dirty="0">
                <a:latin typeface="Segoe UI Light" panose="020B0502040204020203" pitchFamily="34" charset="0"/>
                <a:cs typeface="Segoe UI Light" panose="020B0502040204020203" pitchFamily="34" charset="0"/>
              </a:rPr>
              <a:t>“</a:t>
            </a:r>
            <a:r>
              <a:rPr lang="en-US" dirty="0" err="1">
                <a:solidFill>
                  <a:srgbClr val="00B050"/>
                </a:solidFill>
                <a:latin typeface="Segoe UI Light" panose="020B0502040204020203" pitchFamily="34" charset="0"/>
                <a:cs typeface="Segoe UI Light" panose="020B0502040204020203" pitchFamily="34" charset="0"/>
              </a:rPr>
              <a:t>Microsoft.Network</a:t>
            </a:r>
            <a:r>
              <a:rPr lang="en-US" dirty="0">
                <a:solidFill>
                  <a:srgbClr val="00B050"/>
                </a:solidFill>
                <a:latin typeface="Segoe UI Light" panose="020B0502040204020203" pitchFamily="34" charset="0"/>
                <a:cs typeface="Segoe UI Light" panose="020B0502040204020203" pitchFamily="34" charset="0"/>
              </a:rPr>
              <a:t>/</a:t>
            </a:r>
            <a:r>
              <a:rPr lang="en-US" dirty="0" err="1">
                <a:solidFill>
                  <a:srgbClr val="00B050"/>
                </a:solidFill>
                <a:latin typeface="Segoe UI Light" panose="020B0502040204020203" pitchFamily="34" charset="0"/>
                <a:cs typeface="Segoe UI Light" panose="020B0502040204020203" pitchFamily="34" charset="0"/>
              </a:rPr>
              <a:t>networkSecurityGroups</a:t>
            </a:r>
            <a:r>
              <a:rPr lang="en-US" dirty="0">
                <a:solidFill>
                  <a:srgbClr val="FF0000"/>
                </a:solidFill>
                <a:latin typeface="Segoe UI Light" panose="020B0502040204020203" pitchFamily="34" charset="0"/>
                <a:cs typeface="Segoe UI Light" panose="020B0502040204020203" pitchFamily="34" charset="0"/>
              </a:rPr>
              <a:t>/</a:t>
            </a:r>
            <a:r>
              <a:rPr lang="en-US" dirty="0" err="1">
                <a:solidFill>
                  <a:srgbClr val="FF0000"/>
                </a:solidFill>
                <a:latin typeface="Segoe UI Light" panose="020B0502040204020203" pitchFamily="34" charset="0"/>
                <a:cs typeface="Segoe UI Light" panose="020B0502040204020203" pitchFamily="34" charset="0"/>
              </a:rPr>
              <a:t>myNSG</a:t>
            </a:r>
            <a:r>
              <a:rPr lang="en-US" dirty="0">
                <a:solidFill>
                  <a:srgbClr val="FF0000"/>
                </a:solidFill>
                <a:latin typeface="Segoe UI Light" panose="020B0502040204020203" pitchFamily="34" charset="0"/>
                <a:cs typeface="Segoe UI Light" panose="020B0502040204020203" pitchFamily="34" charset="0"/>
              </a:rPr>
              <a:t>” </a:t>
            </a:r>
          </a:p>
          <a:p>
            <a:pPr lvl="1"/>
            <a:r>
              <a:rPr lang="en-US" dirty="0">
                <a:latin typeface="Segoe UI Light" panose="020B0502040204020203" pitchFamily="34" charset="0"/>
                <a:cs typeface="Segoe UI Light" panose="020B0502040204020203" pitchFamily="34" charset="0"/>
              </a:rPr>
              <a:t>T</a:t>
            </a:r>
            <a:r>
              <a:rPr lang="en-US" dirty="0">
                <a:latin typeface="Segoe UI Light" panose="020B0502040204020203" pitchFamily="34" charset="0"/>
                <a:cs typeface="Segoe UI Light" panose="020B0502040204020203" pitchFamily="34" charset="0"/>
                <a:sym typeface="Wingdings" panose="05000000000000000000" pitchFamily="2" charset="2"/>
              </a:rPr>
              <a:t>his works as long as there’s a NSG called “</a:t>
            </a:r>
            <a:r>
              <a:rPr lang="en-US" dirty="0" err="1">
                <a:latin typeface="Segoe UI Light" panose="020B0502040204020203" pitchFamily="34" charset="0"/>
                <a:cs typeface="Segoe UI Light" panose="020B0502040204020203" pitchFamily="34" charset="0"/>
                <a:sym typeface="Wingdings" panose="05000000000000000000" pitchFamily="2" charset="2"/>
              </a:rPr>
              <a:t>myNSG</a:t>
            </a:r>
            <a:r>
              <a:rPr lang="en-US" dirty="0">
                <a:latin typeface="Segoe UI Light" panose="020B0502040204020203" pitchFamily="34" charset="0"/>
                <a:cs typeface="Segoe UI Light" panose="020B0502040204020203" pitchFamily="34" charset="0"/>
                <a:sym typeface="Wingdings" panose="05000000000000000000" pitchFamily="2" charset="2"/>
              </a:rPr>
              <a:t>” in the current resource group.</a:t>
            </a:r>
          </a:p>
          <a:p>
            <a:pPr lvl="1"/>
            <a:r>
              <a:rPr lang="en-US" dirty="0">
                <a:latin typeface="Segoe UI Light" panose="020B0502040204020203" pitchFamily="34" charset="0"/>
                <a:cs typeface="Segoe UI Light" panose="020B0502040204020203" pitchFamily="34" charset="0"/>
              </a:rPr>
              <a:t>If I’m looking for “</a:t>
            </a:r>
            <a:r>
              <a:rPr lang="en-US" dirty="0" err="1">
                <a:latin typeface="Segoe UI Light" panose="020B0502040204020203" pitchFamily="34" charset="0"/>
                <a:cs typeface="Segoe UI Light" panose="020B0502040204020203" pitchFamily="34" charset="0"/>
              </a:rPr>
              <a:t>myNSG</a:t>
            </a:r>
            <a:r>
              <a:rPr lang="en-US" dirty="0">
                <a:latin typeface="Segoe UI Light" panose="020B0502040204020203" pitchFamily="34" charset="0"/>
                <a:cs typeface="Segoe UI Light" panose="020B0502040204020203" pitchFamily="34" charset="0"/>
              </a:rPr>
              <a:t>” in some other resource group or subscription, then this won’t work!</a:t>
            </a:r>
          </a:p>
        </p:txBody>
      </p:sp>
    </p:spTree>
    <p:extLst>
      <p:ext uri="{BB962C8B-B14F-4D97-AF65-F5344CB8AC3E}">
        <p14:creationId xmlns:p14="http://schemas.microsoft.com/office/powerpoint/2010/main" val="4075826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Segoe UI Light" panose="020B0502040204020203" pitchFamily="34" charset="0"/>
                <a:cs typeface="Segoe UI Light" panose="020B0502040204020203" pitchFamily="34" charset="0"/>
              </a:rPr>
              <a:t>resourceId</a:t>
            </a:r>
            <a:r>
              <a:rPr lang="en-US" dirty="0">
                <a:latin typeface="Segoe UI Light" panose="020B0502040204020203" pitchFamily="34" charset="0"/>
                <a:cs typeface="Segoe UI Light" panose="020B0502040204020203" pitchFamily="34" charset="0"/>
              </a:rPr>
              <a:t>()… The Resource Function</a:t>
            </a:r>
          </a:p>
        </p:txBody>
      </p:sp>
      <p:sp>
        <p:nvSpPr>
          <p:cNvPr id="3" name="Content Placeholder 2"/>
          <p:cNvSpPr>
            <a:spLocks noGrp="1"/>
          </p:cNvSpPr>
          <p:nvPr>
            <p:ph idx="1"/>
          </p:nvPr>
        </p:nvSpPr>
        <p:spPr>
          <a:xfrm>
            <a:off x="838200" y="1614791"/>
            <a:ext cx="10515600" cy="4562172"/>
          </a:xfrm>
        </p:spPr>
        <p:txBody>
          <a:bodyPr>
            <a:normAutofit/>
          </a:bodyPr>
          <a:lstStyle/>
          <a:p>
            <a:r>
              <a:rPr lang="en-US" dirty="0" err="1">
                <a:latin typeface="Segoe UI Light" panose="020B0502040204020203" pitchFamily="34" charset="0"/>
                <a:cs typeface="Segoe UI Light" panose="020B0502040204020203" pitchFamily="34" charset="0"/>
              </a:rPr>
              <a:t>resourceId</a:t>
            </a:r>
            <a:r>
              <a:rPr lang="en-US" dirty="0">
                <a:latin typeface="Segoe UI Light" panose="020B0502040204020203" pitchFamily="34" charset="0"/>
                <a:cs typeface="Segoe UI Light" panose="020B0502040204020203" pitchFamily="34" charset="0"/>
              </a:rPr>
              <a:t>() is seen often in auto generated templates and some from the Git repo</a:t>
            </a:r>
          </a:p>
          <a:p>
            <a:pPr lvl="1"/>
            <a:r>
              <a:rPr lang="en-US" dirty="0">
                <a:latin typeface="Segoe UI Light" panose="020B0502040204020203" pitchFamily="34" charset="0"/>
                <a:cs typeface="Segoe UI Light" panose="020B0502040204020203" pitchFamily="34" charset="0"/>
              </a:rPr>
              <a:t>Returns the unique identifier of a resource which is useful when the resource name is ambiguous or not provisioned with the same template</a:t>
            </a:r>
          </a:p>
          <a:p>
            <a:pPr lvl="1"/>
            <a:r>
              <a:rPr lang="en-US" dirty="0">
                <a:latin typeface="Segoe UI Light" panose="020B0502040204020203" pitchFamily="34" charset="0"/>
                <a:cs typeface="Segoe UI Light" panose="020B0502040204020203" pitchFamily="34" charset="0"/>
              </a:rPr>
              <a:t>Often used to reference storage accounts or virtual networks in an alternate resource group</a:t>
            </a:r>
          </a:p>
          <a:p>
            <a:pPr marL="0" indent="0">
              <a:buNone/>
            </a:pPr>
            <a:endParaRPr lang="en-US" dirty="0"/>
          </a:p>
          <a:p>
            <a:pPr marL="0" indent="0">
              <a:buNone/>
            </a:pPr>
            <a:endParaRPr lang="en-US" sz="2100" dirty="0">
              <a:hlinkClick r:id="" action="ppaction://noaction"/>
            </a:endParaRPr>
          </a:p>
          <a:p>
            <a:pPr marL="0" indent="0">
              <a:buNone/>
            </a:pPr>
            <a:r>
              <a:rPr lang="en-US" sz="2100" dirty="0">
                <a:hlinkClick r:id="" action="ppaction://noaction"/>
              </a:rPr>
              <a:t>https://docs.microsoft.com/en-us/azure/azure-resource-manager/resource-group-template-functions-resource</a:t>
            </a:r>
            <a:endParaRPr lang="en-US" sz="2100" dirty="0"/>
          </a:p>
          <a:p>
            <a:endParaRPr lang="en-US" dirty="0"/>
          </a:p>
          <a:p>
            <a:endParaRPr lang="en-US" dirty="0"/>
          </a:p>
        </p:txBody>
      </p:sp>
      <p:pic>
        <p:nvPicPr>
          <p:cNvPr id="5" name="Picture 4">
            <a:extLst>
              <a:ext uri="{FF2B5EF4-FFF2-40B4-BE49-F238E27FC236}">
                <a16:creationId xmlns:a16="http://schemas.microsoft.com/office/drawing/2014/main" id="{92BA3BF9-37A5-4625-826D-FEFE9232C28F}"/>
              </a:ext>
            </a:extLst>
          </p:cNvPr>
          <p:cNvPicPr>
            <a:picLocks noChangeAspect="1"/>
          </p:cNvPicPr>
          <p:nvPr/>
        </p:nvPicPr>
        <p:blipFill>
          <a:blip r:embed="rId3"/>
          <a:stretch>
            <a:fillRect/>
          </a:stretch>
        </p:blipFill>
        <p:spPr>
          <a:xfrm>
            <a:off x="0" y="4013640"/>
            <a:ext cx="12192000" cy="975814"/>
          </a:xfrm>
          <a:prstGeom prst="rect">
            <a:avLst/>
          </a:prstGeom>
        </p:spPr>
      </p:pic>
    </p:spTree>
    <p:extLst>
      <p:ext uri="{BB962C8B-B14F-4D97-AF65-F5344CB8AC3E}">
        <p14:creationId xmlns:p14="http://schemas.microsoft.com/office/powerpoint/2010/main" val="4710322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1292662"/>
          </a:xfrm>
        </p:spPr>
        <p:txBody>
          <a:bodyPr/>
          <a:lstStyle/>
          <a:p>
            <a:r>
              <a:rPr lang="en-US" sz="3600" dirty="0"/>
              <a:t>Extend template to open ports 80 and 22 on the default subnet</a:t>
            </a:r>
            <a:endParaRPr lang="en-US" dirty="0"/>
          </a:p>
        </p:txBody>
      </p:sp>
      <p:sp>
        <p:nvSpPr>
          <p:cNvPr id="3" name="Title 2"/>
          <p:cNvSpPr>
            <a:spLocks noGrp="1"/>
          </p:cNvSpPr>
          <p:nvPr>
            <p:ph type="title"/>
          </p:nvPr>
        </p:nvSpPr>
        <p:spPr/>
        <p:txBody>
          <a:bodyPr/>
          <a:lstStyle/>
          <a:p>
            <a:r>
              <a:rPr lang="en-US" dirty="0"/>
              <a:t>Challenge #3</a:t>
            </a:r>
            <a:br>
              <a:rPr lang="en-US" dirty="0"/>
            </a:br>
            <a:r>
              <a:rPr lang="en-US" sz="3600" dirty="0">
                <a:solidFill>
                  <a:srgbClr val="0078D7"/>
                </a:solidFill>
              </a:rPr>
              <a:t>Deploy more than one resource</a:t>
            </a:r>
            <a:endParaRPr lang="en-US" dirty="0">
              <a:solidFill>
                <a:srgbClr val="0078D7"/>
              </a:solidFill>
            </a:endParaRPr>
          </a:p>
        </p:txBody>
      </p:sp>
      <p:sp>
        <p:nvSpPr>
          <p:cNvPr id="4" name="TextBox 3">
            <a:extLst>
              <a:ext uri="{FF2B5EF4-FFF2-40B4-BE49-F238E27FC236}">
                <a16:creationId xmlns:a16="http://schemas.microsoft.com/office/drawing/2014/main" id="{148059EC-E449-4A02-A018-7177C43738C1}"/>
              </a:ext>
            </a:extLst>
          </p:cNvPr>
          <p:cNvSpPr txBox="1"/>
          <p:nvPr/>
        </p:nvSpPr>
        <p:spPr>
          <a:xfrm>
            <a:off x="452284" y="5378245"/>
            <a:ext cx="11238271"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B050"/>
                </a:solidFill>
                <a:effectLst/>
                <a:uLnTx/>
                <a:uFillTx/>
                <a:latin typeface="Segoe UI"/>
                <a:ea typeface="+mn-ea"/>
                <a:cs typeface="+mn-cs"/>
              </a:rPr>
              <a:t>Hint: </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Consider variables, dependencies, </a:t>
            </a:r>
            <a:r>
              <a:rPr kumimoji="0" lang="en-US" sz="24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resourceIds</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and idempotency</a:t>
            </a:r>
          </a:p>
        </p:txBody>
      </p:sp>
    </p:spTree>
    <p:extLst>
      <p:ext uri="{BB962C8B-B14F-4D97-AF65-F5344CB8AC3E}">
        <p14:creationId xmlns:p14="http://schemas.microsoft.com/office/powerpoint/2010/main" val="243064332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9C891D-E983-4638-913C-EC8F38C931D7}"/>
              </a:ext>
            </a:extLst>
          </p:cNvPr>
          <p:cNvSpPr>
            <a:spLocks noGrp="1"/>
          </p:cNvSpPr>
          <p:nvPr>
            <p:ph type="body" sz="quarter" idx="10"/>
          </p:nvPr>
        </p:nvSpPr>
        <p:spPr>
          <a:xfrm>
            <a:off x="271558" y="2097826"/>
            <a:ext cx="11653523" cy="3917804"/>
          </a:xfrm>
        </p:spPr>
        <p:txBody>
          <a:bodyPr/>
          <a:lstStyle/>
          <a:p>
            <a:r>
              <a:rPr lang="en-US" dirty="0">
                <a:solidFill>
                  <a:schemeClr val="bg1"/>
                </a:solidFill>
              </a:rPr>
              <a:t>Do NOT store secret values in plain text JSON templates or parameter files</a:t>
            </a:r>
          </a:p>
          <a:p>
            <a:r>
              <a:rPr lang="en-US" b="1" dirty="0">
                <a:solidFill>
                  <a:srgbClr val="FFFF00"/>
                </a:solidFill>
              </a:rPr>
              <a:t>Seriously, this could cost you your job!</a:t>
            </a:r>
          </a:p>
          <a:p>
            <a:r>
              <a:rPr lang="en-US" dirty="0">
                <a:solidFill>
                  <a:schemeClr val="bg1"/>
                </a:solidFill>
              </a:rPr>
              <a:t>DO store secret values in Azure Key Vault</a:t>
            </a:r>
          </a:p>
          <a:p>
            <a:r>
              <a:rPr lang="en-US" dirty="0">
                <a:solidFill>
                  <a:schemeClr val="bg1"/>
                </a:solidFill>
              </a:rPr>
              <a:t>ARM templates provide an easy syntax for retrieving secret values from Azure Key Vault</a:t>
            </a:r>
          </a:p>
        </p:txBody>
      </p:sp>
      <p:sp>
        <p:nvSpPr>
          <p:cNvPr id="3" name="Title 2">
            <a:extLst>
              <a:ext uri="{FF2B5EF4-FFF2-40B4-BE49-F238E27FC236}">
                <a16:creationId xmlns:a16="http://schemas.microsoft.com/office/drawing/2014/main" id="{C01A4B5B-6670-441B-9CDB-CDF86F0C006D}"/>
              </a:ext>
            </a:extLst>
          </p:cNvPr>
          <p:cNvSpPr>
            <a:spLocks noGrp="1"/>
          </p:cNvSpPr>
          <p:nvPr>
            <p:ph type="title"/>
          </p:nvPr>
        </p:nvSpPr>
        <p:spPr/>
        <p:txBody>
          <a:bodyPr/>
          <a:lstStyle/>
          <a:p>
            <a:r>
              <a:rPr lang="en-US" dirty="0">
                <a:solidFill>
                  <a:schemeClr val="bg1"/>
                </a:solidFill>
              </a:rPr>
              <a:t>Handling Secrets with Azure Key Vault</a:t>
            </a:r>
            <a:br>
              <a:rPr lang="en-US" dirty="0">
                <a:solidFill>
                  <a:schemeClr val="bg1"/>
                </a:solidFill>
              </a:rPr>
            </a:br>
            <a:r>
              <a:rPr lang="en-US" sz="4400" dirty="0">
                <a:solidFill>
                  <a:srgbClr val="FFC000"/>
                </a:solidFill>
              </a:rPr>
              <a:t>AKA: Don’t Get Fired!</a:t>
            </a:r>
            <a:endParaRPr lang="en-US" dirty="0">
              <a:solidFill>
                <a:srgbClr val="FFC000"/>
              </a:solidFill>
            </a:endParaRPr>
          </a:p>
        </p:txBody>
      </p:sp>
    </p:spTree>
    <p:extLst>
      <p:ext uri="{BB962C8B-B14F-4D97-AF65-F5344CB8AC3E}">
        <p14:creationId xmlns:p14="http://schemas.microsoft.com/office/powerpoint/2010/main" val="32891247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8" y="1733441"/>
            <a:ext cx="11653523" cy="3557897"/>
          </a:xfrm>
        </p:spPr>
        <p:txBody>
          <a:bodyPr/>
          <a:lstStyle/>
          <a:p>
            <a:pPr algn="l">
              <a:buFont typeface="Arial" panose="020B0604020202020204" pitchFamily="34" charset="0"/>
              <a:buChar char="•"/>
            </a:pPr>
            <a:r>
              <a:rPr lang="en-US" sz="2800" b="0" i="0" dirty="0">
                <a:solidFill>
                  <a:srgbClr val="24292E"/>
                </a:solidFill>
                <a:effectLst/>
              </a:rPr>
              <a:t>Create an Azure Key Vault and store a secret value in it </a:t>
            </a:r>
          </a:p>
          <a:p>
            <a:pPr lvl="1"/>
            <a:r>
              <a:rPr lang="en-US" sz="2400" b="0" i="0" dirty="0">
                <a:solidFill>
                  <a:srgbClr val="24292E"/>
                </a:solidFill>
                <a:effectLst/>
                <a:latin typeface="+mj-lt"/>
              </a:rPr>
              <a:t>We have provided both Azure CLI &amp; PowerShell Cmdlet scripts that do this for you. </a:t>
            </a:r>
          </a:p>
          <a:p>
            <a:pPr lvl="1"/>
            <a:r>
              <a:rPr lang="en-US" sz="2400" b="0" i="0" dirty="0">
                <a:solidFill>
                  <a:srgbClr val="24292E"/>
                </a:solidFill>
                <a:effectLst/>
                <a:latin typeface="+mj-lt"/>
              </a:rPr>
              <a:t>You can find the scripts in the Resources folder for </a:t>
            </a:r>
            <a:r>
              <a:rPr lang="en-US" sz="2400" b="1" i="0" dirty="0">
                <a:solidFill>
                  <a:srgbClr val="24292E"/>
                </a:solidFill>
                <a:effectLst/>
                <a:latin typeface="+mj-lt"/>
              </a:rPr>
              <a:t>ARM-Challenge-04</a:t>
            </a:r>
            <a:endParaRPr lang="en-US" sz="2000" b="0" i="0" dirty="0">
              <a:solidFill>
                <a:srgbClr val="24292E"/>
              </a:solidFill>
              <a:effectLst/>
              <a:latin typeface="+mj-lt"/>
            </a:endParaRPr>
          </a:p>
          <a:p>
            <a:pPr marL="954607" lvl="2" indent="-285750"/>
            <a:r>
              <a:rPr lang="en-US" sz="2400" b="1" i="0" dirty="0">
                <a:solidFill>
                  <a:srgbClr val="0070C0"/>
                </a:solidFill>
                <a:effectLst/>
                <a:latin typeface="+mj-lt"/>
              </a:rPr>
              <a:t>create-key-vault-CLI.sh </a:t>
            </a:r>
            <a:r>
              <a:rPr lang="en-US" sz="2400" b="0" i="0" dirty="0">
                <a:solidFill>
                  <a:srgbClr val="24292E"/>
                </a:solidFill>
                <a:effectLst/>
                <a:latin typeface="+mj-lt"/>
              </a:rPr>
              <a:t>- Azure CLI</a:t>
            </a:r>
          </a:p>
          <a:p>
            <a:pPr marL="954607" lvl="2" indent="-285750"/>
            <a:r>
              <a:rPr lang="en-US" sz="2400" b="1" i="0" dirty="0">
                <a:solidFill>
                  <a:srgbClr val="0070C0"/>
                </a:solidFill>
                <a:effectLst/>
                <a:latin typeface="+mj-lt"/>
              </a:rPr>
              <a:t>create-key-vault-PS.ps1 </a:t>
            </a:r>
            <a:r>
              <a:rPr lang="en-US" sz="2400" b="0" i="0" dirty="0">
                <a:solidFill>
                  <a:srgbClr val="24292E"/>
                </a:solidFill>
                <a:effectLst/>
                <a:latin typeface="+mj-lt"/>
              </a:rPr>
              <a:t>- PowerShell</a:t>
            </a:r>
          </a:p>
          <a:p>
            <a:pPr algn="l">
              <a:buFont typeface="Arial" panose="020B0604020202020204" pitchFamily="34" charset="0"/>
              <a:buChar char="•"/>
            </a:pPr>
            <a:r>
              <a:rPr lang="en-US" sz="2800" b="0" i="0" dirty="0">
                <a:solidFill>
                  <a:srgbClr val="24292E"/>
                </a:solidFill>
                <a:effectLst/>
              </a:rPr>
              <a:t>Retrieve the secret value from Azure Key Vault and pass it into your template as a parameter without having the value exposed as plain text at any point in time!</a:t>
            </a:r>
          </a:p>
        </p:txBody>
      </p:sp>
      <p:sp>
        <p:nvSpPr>
          <p:cNvPr id="3" name="Title 2"/>
          <p:cNvSpPr>
            <a:spLocks noGrp="1"/>
          </p:cNvSpPr>
          <p:nvPr>
            <p:ph type="title"/>
          </p:nvPr>
        </p:nvSpPr>
        <p:spPr/>
        <p:txBody>
          <a:bodyPr/>
          <a:lstStyle/>
          <a:p>
            <a:r>
              <a:rPr lang="en-US" dirty="0"/>
              <a:t>Challenge #4 </a:t>
            </a:r>
            <a:br>
              <a:rPr lang="en-US" dirty="0"/>
            </a:br>
            <a:r>
              <a:rPr lang="en-US" sz="3600" dirty="0">
                <a:solidFill>
                  <a:srgbClr val="0078D7"/>
                </a:solidFill>
              </a:rPr>
              <a:t>Let’s stay employed…</a:t>
            </a:r>
            <a:endParaRPr lang="en-US" dirty="0">
              <a:solidFill>
                <a:srgbClr val="0078D7"/>
              </a:solidFill>
            </a:endParaRPr>
          </a:p>
        </p:txBody>
      </p:sp>
    </p:spTree>
    <p:extLst>
      <p:ext uri="{BB962C8B-B14F-4D97-AF65-F5344CB8AC3E}">
        <p14:creationId xmlns:p14="http://schemas.microsoft.com/office/powerpoint/2010/main" val="259634688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6000" dirty="0">
                <a:solidFill>
                  <a:schemeClr val="bg1"/>
                </a:solidFill>
                <a:latin typeface="Segoe UI Light" panose="020B0502040204020203" pitchFamily="34" charset="0"/>
                <a:cs typeface="Segoe UI Light" panose="020B0502040204020203" pitchFamily="34" charset="0"/>
              </a:rPr>
              <a:t>ARM Template</a:t>
            </a:r>
            <a:br>
              <a:rPr lang="en-US" sz="4800" dirty="0">
                <a:solidFill>
                  <a:schemeClr val="bg1"/>
                </a:solidFill>
                <a:latin typeface="Segoe UI Light" panose="020B0502040204020203" pitchFamily="34" charset="0"/>
                <a:cs typeface="Segoe UI Light" panose="020B0502040204020203" pitchFamily="34" charset="0"/>
              </a:rPr>
            </a:br>
            <a:r>
              <a:rPr lang="en-US" dirty="0">
                <a:solidFill>
                  <a:srgbClr val="FFC000"/>
                </a:solidFill>
                <a:latin typeface="Segoe UI Light" panose="020B0502040204020203" pitchFamily="34" charset="0"/>
                <a:cs typeface="Segoe UI Light" panose="020B0502040204020203" pitchFamily="34" charset="0"/>
              </a:rPr>
              <a:t>More Functions…</a:t>
            </a:r>
            <a:endParaRPr lang="en-US" sz="4800" dirty="0">
              <a:solidFill>
                <a:srgbClr val="FFC000"/>
              </a:solidFill>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p:txBody>
          <a:bodyPr>
            <a:normAutofit/>
          </a:bodyPr>
          <a:lstStyle/>
          <a:p>
            <a:r>
              <a:rPr lang="en-US" dirty="0">
                <a:solidFill>
                  <a:schemeClr val="bg1"/>
                </a:solidFill>
                <a:latin typeface="Segoe UI Light" panose="020B0502040204020203" pitchFamily="34" charset="0"/>
                <a:cs typeface="Segoe UI Light" panose="020B0502040204020203" pitchFamily="34" charset="0"/>
              </a:rPr>
              <a:t>String</a:t>
            </a:r>
          </a:p>
          <a:p>
            <a:pPr lvl="1"/>
            <a:r>
              <a:rPr lang="en-US" dirty="0" err="1">
                <a:solidFill>
                  <a:schemeClr val="bg1"/>
                </a:solidFill>
                <a:latin typeface="Segoe UI Light" panose="020B0502040204020203" pitchFamily="34" charset="0"/>
                <a:cs typeface="Segoe UI Light" panose="020B0502040204020203" pitchFamily="34" charset="0"/>
              </a:rPr>
              <a:t>toLower</a:t>
            </a:r>
            <a:r>
              <a:rPr lang="en-US" dirty="0">
                <a:solidFill>
                  <a:schemeClr val="bg1"/>
                </a:solidFill>
                <a:latin typeface="Segoe UI Light" panose="020B0502040204020203" pitchFamily="34" charset="0"/>
                <a:cs typeface="Segoe UI Light" panose="020B0502040204020203" pitchFamily="34" charset="0"/>
              </a:rPr>
              <a:t>()</a:t>
            </a:r>
          </a:p>
          <a:p>
            <a:pPr lvl="1"/>
            <a:r>
              <a:rPr lang="en-US" dirty="0" err="1">
                <a:solidFill>
                  <a:schemeClr val="bg1"/>
                </a:solidFill>
                <a:latin typeface="Segoe UI Light" panose="020B0502040204020203" pitchFamily="34" charset="0"/>
                <a:cs typeface="Segoe UI Light" panose="020B0502040204020203" pitchFamily="34" charset="0"/>
              </a:rPr>
              <a:t>uniqueString</a:t>
            </a:r>
            <a:r>
              <a:rPr lang="en-US" dirty="0">
                <a:solidFill>
                  <a:schemeClr val="bg1"/>
                </a:solidFill>
                <a:latin typeface="Segoe UI Light" panose="020B0502040204020203" pitchFamily="34" charset="0"/>
                <a:cs typeface="Segoe UI Light" panose="020B0502040204020203" pitchFamily="34" charset="0"/>
              </a:rPr>
              <a:t>(context), talks about context of uniqueness (</a:t>
            </a:r>
            <a:r>
              <a:rPr lang="en-US" dirty="0" err="1">
                <a:solidFill>
                  <a:schemeClr val="bg1"/>
                </a:solidFill>
                <a:latin typeface="Segoe UI Light" panose="020B0502040204020203" pitchFamily="34" charset="0"/>
                <a:cs typeface="Segoe UI Light" panose="020B0502040204020203" pitchFamily="34" charset="0"/>
              </a:rPr>
              <a:t>resourceGroup</a:t>
            </a:r>
            <a:r>
              <a:rPr lang="en-US" dirty="0">
                <a:solidFill>
                  <a:schemeClr val="bg1"/>
                </a:solidFill>
                <a:latin typeface="Segoe UI Light" panose="020B0502040204020203" pitchFamily="34" charset="0"/>
                <a:cs typeface="Segoe UI Light" panose="020B0502040204020203" pitchFamily="34" charset="0"/>
              </a:rPr>
              <a:t>, Subscription, etc)</a:t>
            </a:r>
          </a:p>
          <a:p>
            <a:pPr lvl="1"/>
            <a:endParaRPr lang="en-US" dirty="0">
              <a:latin typeface="Segoe UI Light" panose="020B0502040204020203" pitchFamily="34" charset="0"/>
              <a:cs typeface="Segoe UI Light" panose="020B0502040204020203" pitchFamily="34" charset="0"/>
            </a:endParaRPr>
          </a:p>
          <a:p>
            <a:pPr marL="0" indent="0">
              <a:buNone/>
            </a:pPr>
            <a:r>
              <a:rPr lang="en-US" sz="2600" dirty="0">
                <a:solidFill>
                  <a:srgbClr val="FFFF00"/>
                </a:solidFill>
                <a:latin typeface="Segoe UI Light" panose="020B0502040204020203" pitchFamily="34" charset="0"/>
                <a:cs typeface="Segoe UI Light" panose="020B0502040204020203" pitchFamily="34" charset="0"/>
                <a:hlinkClick r:id="rId3">
                  <a:extLst>
                    <a:ext uri="{A12FA001-AC4F-418D-AE19-62706E023703}">
                      <ahyp:hlinkClr xmlns:ahyp="http://schemas.microsoft.com/office/drawing/2018/hyperlinkcolor" val="tx"/>
                    </a:ext>
                  </a:extLst>
                </a:hlinkClick>
              </a:rPr>
              <a:t>https://docs.microsoft.com/en-us/azure/azure-resource-manager/resource-group-template-functions-array</a:t>
            </a:r>
            <a:endParaRPr lang="en-US" sz="2600" dirty="0">
              <a:solidFill>
                <a:srgbClr val="FFFF00"/>
              </a:solidFill>
              <a:latin typeface="Segoe UI Light" panose="020B0502040204020203" pitchFamily="34" charset="0"/>
              <a:cs typeface="Segoe UI Light" panose="020B0502040204020203" pitchFamily="34" charset="0"/>
            </a:endParaRPr>
          </a:p>
          <a:p>
            <a:endParaRPr lang="en-US" dirty="0"/>
          </a:p>
        </p:txBody>
      </p:sp>
    </p:spTree>
    <p:extLst>
      <p:ext uri="{BB962C8B-B14F-4D97-AF65-F5344CB8AC3E}">
        <p14:creationId xmlns:p14="http://schemas.microsoft.com/office/powerpoint/2010/main" val="17188008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92918"/>
          </a:xfrm>
        </p:spPr>
        <p:txBody>
          <a:bodyPr/>
          <a:lstStyle/>
          <a:p>
            <a:r>
              <a:rPr lang="en-US" dirty="0"/>
              <a:t>ARM Template Function:</a:t>
            </a:r>
            <a:br>
              <a:rPr lang="en-US" dirty="0"/>
            </a:br>
            <a:r>
              <a:rPr lang="en-US" sz="6000" dirty="0" err="1">
                <a:solidFill>
                  <a:srgbClr val="FFC000"/>
                </a:solidFill>
              </a:rPr>
              <a:t>toLower</a:t>
            </a:r>
            <a:r>
              <a:rPr lang="en-US" sz="6000" dirty="0">
                <a:solidFill>
                  <a:srgbClr val="FFC000"/>
                </a:solidFill>
              </a:rPr>
              <a:t>()</a:t>
            </a:r>
          </a:p>
        </p:txBody>
      </p:sp>
    </p:spTree>
    <p:extLst>
      <p:ext uri="{BB962C8B-B14F-4D97-AF65-F5344CB8AC3E}">
        <p14:creationId xmlns:p14="http://schemas.microsoft.com/office/powerpoint/2010/main" val="1621811091"/>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Segoe UI Light" panose="020B0502040204020203" pitchFamily="34" charset="0"/>
                <a:cs typeface="Segoe UI Light" panose="020B0502040204020203" pitchFamily="34" charset="0"/>
              </a:rPr>
              <a:t>toLower</a:t>
            </a:r>
            <a:r>
              <a:rPr lang="en-US" dirty="0">
                <a:latin typeface="Segoe UI Light" panose="020B0502040204020203" pitchFamily="34" charset="0"/>
                <a:cs typeface="Segoe UI Light" panose="020B0502040204020203" pitchFamily="34" charset="0"/>
              </a:rPr>
              <a:t>()…string function</a:t>
            </a:r>
          </a:p>
        </p:txBody>
      </p:sp>
      <p:sp>
        <p:nvSpPr>
          <p:cNvPr id="3" name="Content Placeholder 2"/>
          <p:cNvSpPr>
            <a:spLocks noGrp="1"/>
          </p:cNvSpPr>
          <p:nvPr>
            <p:ph idx="1"/>
          </p:nvPr>
        </p:nvSpPr>
        <p:spPr/>
        <p:txBody>
          <a:bodyPr>
            <a:normAutofit/>
          </a:bodyPr>
          <a:lstStyle/>
          <a:p>
            <a:r>
              <a:rPr lang="en-US" dirty="0">
                <a:latin typeface="Segoe UI Light" panose="020B0502040204020203" pitchFamily="34" charset="0"/>
                <a:cs typeface="Segoe UI Light" panose="020B0502040204020203" pitchFamily="34" charset="0"/>
              </a:rPr>
              <a:t>Useful collection string manipulation functions</a:t>
            </a:r>
          </a:p>
          <a:p>
            <a:r>
              <a:rPr lang="en-US" dirty="0">
                <a:latin typeface="Segoe UI Light" panose="020B0502040204020203" pitchFamily="34" charset="0"/>
                <a:cs typeface="Segoe UI Light" panose="020B0502040204020203" pitchFamily="34" charset="0"/>
              </a:rPr>
              <a:t>How useful depends on your needs and approach to ARM templates</a:t>
            </a:r>
          </a:p>
          <a:p>
            <a:r>
              <a:rPr lang="en-US" dirty="0" err="1">
                <a:latin typeface="Segoe UI Light" panose="020B0502040204020203" pitchFamily="34" charset="0"/>
                <a:cs typeface="Segoe UI Light" panose="020B0502040204020203" pitchFamily="34" charset="0"/>
              </a:rPr>
              <a:t>toLower</a:t>
            </a:r>
            <a:r>
              <a:rPr lang="en-US" dirty="0">
                <a:latin typeface="Segoe UI Light" panose="020B0502040204020203" pitchFamily="34" charset="0"/>
                <a:cs typeface="Segoe UI Light" panose="020B0502040204020203" pitchFamily="34" charset="0"/>
              </a:rPr>
              <a:t>() useful to help ensure proper formatting</a:t>
            </a:r>
          </a:p>
          <a:p>
            <a:endParaRPr lang="en-US" dirty="0"/>
          </a:p>
          <a:p>
            <a:pPr marL="0" indent="0">
              <a:buNone/>
            </a:pPr>
            <a:endParaRPr lang="en-US" sz="2100" dirty="0"/>
          </a:p>
          <a:p>
            <a:pPr marL="0" indent="0">
              <a:buNone/>
            </a:pPr>
            <a:endParaRPr lang="en-US" sz="2100" dirty="0"/>
          </a:p>
          <a:p>
            <a:pPr marL="0" indent="0">
              <a:buNone/>
            </a:pPr>
            <a:endParaRPr lang="en-US" sz="2100" dirty="0"/>
          </a:p>
          <a:p>
            <a:pPr marL="0" indent="0">
              <a:buNone/>
            </a:pPr>
            <a:r>
              <a:rPr lang="en-US" sz="1400" dirty="0">
                <a:hlinkClick r:id="rId3"/>
              </a:rPr>
              <a:t>Bicep functions - string - Azure Resource Manager | Microsoft Docs</a:t>
            </a:r>
            <a:endParaRPr lang="en-US" dirty="0"/>
          </a:p>
          <a:p>
            <a:endParaRPr lang="en-US" dirty="0"/>
          </a:p>
        </p:txBody>
      </p:sp>
      <p:pic>
        <p:nvPicPr>
          <p:cNvPr id="5" name="Picture 4" descr="Graphical user interface, text, application&#10;&#10;Description automatically generated">
            <a:extLst>
              <a:ext uri="{FF2B5EF4-FFF2-40B4-BE49-F238E27FC236}">
                <a16:creationId xmlns:a16="http://schemas.microsoft.com/office/drawing/2014/main" id="{35DD4ABC-6098-4473-A1DC-D42E5B6F5B6E}"/>
              </a:ext>
            </a:extLst>
          </p:cNvPr>
          <p:cNvPicPr>
            <a:picLocks noChangeAspect="1"/>
          </p:cNvPicPr>
          <p:nvPr/>
        </p:nvPicPr>
        <p:blipFill>
          <a:blip r:embed="rId4"/>
          <a:stretch>
            <a:fillRect/>
          </a:stretch>
        </p:blipFill>
        <p:spPr>
          <a:xfrm>
            <a:off x="671848" y="3821149"/>
            <a:ext cx="7592485" cy="1543265"/>
          </a:xfrm>
          <a:prstGeom prst="rect">
            <a:avLst/>
          </a:prstGeom>
        </p:spPr>
      </p:pic>
    </p:spTree>
    <p:extLst>
      <p:ext uri="{BB962C8B-B14F-4D97-AF65-F5344CB8AC3E}">
        <p14:creationId xmlns:p14="http://schemas.microsoft.com/office/powerpoint/2010/main" val="1815543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3B6F14-AA9C-4C7C-A36A-31E96605577F}"/>
              </a:ext>
            </a:extLst>
          </p:cNvPr>
          <p:cNvSpPr>
            <a:spLocks noGrp="1"/>
          </p:cNvSpPr>
          <p:nvPr>
            <p:ph type="title"/>
          </p:nvPr>
        </p:nvSpPr>
        <p:spPr>
          <a:xfrm>
            <a:off x="588263" y="457200"/>
            <a:ext cx="11018520" cy="830997"/>
          </a:xfrm>
        </p:spPr>
        <p:txBody>
          <a:bodyPr/>
          <a:lstStyle/>
          <a:p>
            <a:r>
              <a:rPr lang="en-NZ" sz="5400" dirty="0">
                <a:latin typeface="Segoe UI Light" panose="020B0502040204020203" pitchFamily="34" charset="0"/>
                <a:cs typeface="Segoe UI Light" panose="020B0502040204020203" pitchFamily="34" charset="0"/>
              </a:rPr>
              <a:t>What is Infrastructure as Code?</a:t>
            </a:r>
          </a:p>
        </p:txBody>
      </p:sp>
      <p:sp>
        <p:nvSpPr>
          <p:cNvPr id="5" name="Text Placeholder 4">
            <a:extLst>
              <a:ext uri="{FF2B5EF4-FFF2-40B4-BE49-F238E27FC236}">
                <a16:creationId xmlns:a16="http://schemas.microsoft.com/office/drawing/2014/main" id="{7A2FAF10-ED63-4BB3-AB77-770D3EADA5C9}"/>
              </a:ext>
            </a:extLst>
          </p:cNvPr>
          <p:cNvSpPr>
            <a:spLocks noGrp="1"/>
          </p:cNvSpPr>
          <p:nvPr>
            <p:ph type="body" sz="quarter" idx="10"/>
          </p:nvPr>
        </p:nvSpPr>
        <p:spPr>
          <a:xfrm>
            <a:off x="586390" y="1434370"/>
            <a:ext cx="11018520" cy="430887"/>
          </a:xfrm>
        </p:spPr>
        <p:txBody>
          <a:bodyPr/>
          <a:lstStyle/>
          <a:p>
            <a:r>
              <a:rPr lang="en-NZ" dirty="0"/>
              <a:t>A way of describing our infrastructure in a machine-usable format.</a:t>
            </a:r>
          </a:p>
        </p:txBody>
      </p:sp>
      <p:grpSp>
        <p:nvGrpSpPr>
          <p:cNvPr id="6" name="Group 5">
            <a:extLst>
              <a:ext uri="{FF2B5EF4-FFF2-40B4-BE49-F238E27FC236}">
                <a16:creationId xmlns:a16="http://schemas.microsoft.com/office/drawing/2014/main" id="{B51E4ABE-CF93-47BE-AB27-095CA6470F4B}"/>
              </a:ext>
            </a:extLst>
          </p:cNvPr>
          <p:cNvGrpSpPr/>
          <p:nvPr/>
        </p:nvGrpSpPr>
        <p:grpSpPr>
          <a:xfrm>
            <a:off x="475247" y="3457073"/>
            <a:ext cx="1602986" cy="2657798"/>
            <a:chOff x="475247" y="3457073"/>
            <a:chExt cx="1602986" cy="2657798"/>
          </a:xfrm>
        </p:grpSpPr>
        <p:pic>
          <p:nvPicPr>
            <p:cNvPr id="11" name="Graphic 10">
              <a:extLst>
                <a:ext uri="{FF2B5EF4-FFF2-40B4-BE49-F238E27FC236}">
                  <a16:creationId xmlns:a16="http://schemas.microsoft.com/office/drawing/2014/main" id="{91584FB5-9189-4FF7-94B3-907996F445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3804" y="3457073"/>
              <a:ext cx="1365872" cy="1365872"/>
            </a:xfrm>
            <a:prstGeom prst="rect">
              <a:avLst/>
            </a:prstGeom>
          </p:spPr>
        </p:pic>
        <p:sp>
          <p:nvSpPr>
            <p:cNvPr id="10" name="Text Placeholder 4">
              <a:extLst>
                <a:ext uri="{FF2B5EF4-FFF2-40B4-BE49-F238E27FC236}">
                  <a16:creationId xmlns:a16="http://schemas.microsoft.com/office/drawing/2014/main" id="{AD6C625E-560A-4085-AD5C-D50FDF5A28A4}"/>
                </a:ext>
              </a:extLst>
            </p:cNvPr>
            <p:cNvSpPr txBox="1">
              <a:spLocks/>
            </p:cNvSpPr>
            <p:nvPr/>
          </p:nvSpPr>
          <p:spPr>
            <a:xfrm>
              <a:off x="475247" y="4822209"/>
              <a:ext cx="1602986" cy="129266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NZ"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PaaS and serverless resources</a:t>
              </a:r>
            </a:p>
          </p:txBody>
        </p:sp>
      </p:grpSp>
      <p:grpSp>
        <p:nvGrpSpPr>
          <p:cNvPr id="23" name="Group 22">
            <a:extLst>
              <a:ext uri="{FF2B5EF4-FFF2-40B4-BE49-F238E27FC236}">
                <a16:creationId xmlns:a16="http://schemas.microsoft.com/office/drawing/2014/main" id="{2280BBD8-62FA-4A14-99BA-FDE05DE264CF}"/>
              </a:ext>
            </a:extLst>
          </p:cNvPr>
          <p:cNvGrpSpPr/>
          <p:nvPr/>
        </p:nvGrpSpPr>
        <p:grpSpPr>
          <a:xfrm>
            <a:off x="2887660" y="3457073"/>
            <a:ext cx="1602986" cy="2657798"/>
            <a:chOff x="2887660" y="3457073"/>
            <a:chExt cx="1602986" cy="2657798"/>
          </a:xfrm>
        </p:grpSpPr>
        <p:pic>
          <p:nvPicPr>
            <p:cNvPr id="9" name="Graphic 8">
              <a:extLst>
                <a:ext uri="{FF2B5EF4-FFF2-40B4-BE49-F238E27FC236}">
                  <a16:creationId xmlns:a16="http://schemas.microsoft.com/office/drawing/2014/main" id="{488725CF-C0AF-4D5B-B8FC-84E5A199F38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06217" y="3457073"/>
              <a:ext cx="1365872" cy="1365872"/>
            </a:xfrm>
            <a:prstGeom prst="rect">
              <a:avLst/>
            </a:prstGeom>
          </p:spPr>
        </p:pic>
        <p:sp>
          <p:nvSpPr>
            <p:cNvPr id="2" name="Text Placeholder 4">
              <a:extLst>
                <a:ext uri="{FF2B5EF4-FFF2-40B4-BE49-F238E27FC236}">
                  <a16:creationId xmlns:a16="http://schemas.microsoft.com/office/drawing/2014/main" id="{9A8380BB-E263-4CCB-B28D-50710E0F292D}"/>
                </a:ext>
              </a:extLst>
            </p:cNvPr>
            <p:cNvSpPr txBox="1">
              <a:spLocks/>
            </p:cNvSpPr>
            <p:nvPr/>
          </p:nvSpPr>
          <p:spPr>
            <a:xfrm>
              <a:off x="2887660" y="4822209"/>
              <a:ext cx="1602986" cy="129266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NZ"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Networks and config</a:t>
              </a:r>
            </a:p>
          </p:txBody>
        </p:sp>
      </p:grpSp>
      <p:grpSp>
        <p:nvGrpSpPr>
          <p:cNvPr id="21" name="Group 20">
            <a:extLst>
              <a:ext uri="{FF2B5EF4-FFF2-40B4-BE49-F238E27FC236}">
                <a16:creationId xmlns:a16="http://schemas.microsoft.com/office/drawing/2014/main" id="{63D60D4B-9CF9-4A1E-9AFC-2D09DF679219}"/>
              </a:ext>
            </a:extLst>
          </p:cNvPr>
          <p:cNvGrpSpPr/>
          <p:nvPr/>
        </p:nvGrpSpPr>
        <p:grpSpPr>
          <a:xfrm>
            <a:off x="7711014" y="3457809"/>
            <a:ext cx="1602986" cy="3087949"/>
            <a:chOff x="7711014" y="3457809"/>
            <a:chExt cx="1602986" cy="3087949"/>
          </a:xfrm>
        </p:grpSpPr>
        <p:pic>
          <p:nvPicPr>
            <p:cNvPr id="13" name="Graphic 12">
              <a:extLst>
                <a:ext uri="{FF2B5EF4-FFF2-40B4-BE49-F238E27FC236}">
                  <a16:creationId xmlns:a16="http://schemas.microsoft.com/office/drawing/2014/main" id="{1B873E98-D540-4836-996A-0E3D4E50E20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29571" y="3457809"/>
              <a:ext cx="1364400" cy="1364400"/>
            </a:xfrm>
            <a:prstGeom prst="rect">
              <a:avLst/>
            </a:prstGeom>
          </p:spPr>
        </p:pic>
        <p:sp>
          <p:nvSpPr>
            <p:cNvPr id="17" name="Text Placeholder 4">
              <a:extLst>
                <a:ext uri="{FF2B5EF4-FFF2-40B4-BE49-F238E27FC236}">
                  <a16:creationId xmlns:a16="http://schemas.microsoft.com/office/drawing/2014/main" id="{2230C17E-41D0-4BC1-BAE5-42857A30BDAF}"/>
                </a:ext>
              </a:extLst>
            </p:cNvPr>
            <p:cNvSpPr txBox="1">
              <a:spLocks/>
            </p:cNvSpPr>
            <p:nvPr/>
          </p:nvSpPr>
          <p:spPr>
            <a:xfrm>
              <a:off x="7711014" y="4822209"/>
              <a:ext cx="1602986" cy="172354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NZ"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Databases and database objects</a:t>
              </a:r>
            </a:p>
          </p:txBody>
        </p:sp>
      </p:grpSp>
      <p:grpSp>
        <p:nvGrpSpPr>
          <p:cNvPr id="20" name="Group 19">
            <a:extLst>
              <a:ext uri="{FF2B5EF4-FFF2-40B4-BE49-F238E27FC236}">
                <a16:creationId xmlns:a16="http://schemas.microsoft.com/office/drawing/2014/main" id="{D2B8D785-3F01-4324-BC1D-9AE649F16603}"/>
              </a:ext>
            </a:extLst>
          </p:cNvPr>
          <p:cNvGrpSpPr/>
          <p:nvPr/>
        </p:nvGrpSpPr>
        <p:grpSpPr>
          <a:xfrm>
            <a:off x="10113767" y="3457809"/>
            <a:ext cx="1602986" cy="2657062"/>
            <a:chOff x="10113767" y="3457809"/>
            <a:chExt cx="1602986" cy="2657062"/>
          </a:xfrm>
        </p:grpSpPr>
        <p:pic>
          <p:nvPicPr>
            <p:cNvPr id="3" name="Graphic 2">
              <a:extLst>
                <a:ext uri="{FF2B5EF4-FFF2-40B4-BE49-F238E27FC236}">
                  <a16:creationId xmlns:a16="http://schemas.microsoft.com/office/drawing/2014/main" id="{9DACC848-2DF3-45EE-82C1-EA2164AEA3E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240510" y="3457809"/>
              <a:ext cx="1364400" cy="1364400"/>
            </a:xfrm>
            <a:prstGeom prst="rect">
              <a:avLst/>
            </a:prstGeom>
          </p:spPr>
        </p:pic>
        <p:sp>
          <p:nvSpPr>
            <p:cNvPr id="19" name="Text Placeholder 4">
              <a:extLst>
                <a:ext uri="{FF2B5EF4-FFF2-40B4-BE49-F238E27FC236}">
                  <a16:creationId xmlns:a16="http://schemas.microsoft.com/office/drawing/2014/main" id="{786E70E8-BFC2-4FF4-9021-301B2D3FC55D}"/>
                </a:ext>
              </a:extLst>
            </p:cNvPr>
            <p:cNvSpPr txBox="1">
              <a:spLocks/>
            </p:cNvSpPr>
            <p:nvPr/>
          </p:nvSpPr>
          <p:spPr>
            <a:xfrm>
              <a:off x="10113767" y="4822209"/>
              <a:ext cx="1602986" cy="129266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NZ"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Azure resource config</a:t>
              </a:r>
            </a:p>
          </p:txBody>
        </p:sp>
      </p:grpSp>
      <p:sp>
        <p:nvSpPr>
          <p:cNvPr id="14" name="Text Placeholder 4">
            <a:extLst>
              <a:ext uri="{FF2B5EF4-FFF2-40B4-BE49-F238E27FC236}">
                <a16:creationId xmlns:a16="http://schemas.microsoft.com/office/drawing/2014/main" id="{B3E61047-5B72-4228-84D2-0C58EE8035AD}"/>
              </a:ext>
            </a:extLst>
          </p:cNvPr>
          <p:cNvSpPr txBox="1">
            <a:spLocks/>
          </p:cNvSpPr>
          <p:nvPr/>
        </p:nvSpPr>
        <p:spPr>
          <a:xfrm>
            <a:off x="586390" y="2468499"/>
            <a:ext cx="11018520"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NZ"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‘Infrastructure’ doesn’t just mean IaaS.</a:t>
            </a:r>
          </a:p>
        </p:txBody>
      </p:sp>
      <p:grpSp>
        <p:nvGrpSpPr>
          <p:cNvPr id="27" name="Group 26">
            <a:extLst>
              <a:ext uri="{FF2B5EF4-FFF2-40B4-BE49-F238E27FC236}">
                <a16:creationId xmlns:a16="http://schemas.microsoft.com/office/drawing/2014/main" id="{5464B770-DCE7-4A7A-B77E-AE9E437D4026}"/>
              </a:ext>
            </a:extLst>
          </p:cNvPr>
          <p:cNvGrpSpPr/>
          <p:nvPr/>
        </p:nvGrpSpPr>
        <p:grpSpPr>
          <a:xfrm>
            <a:off x="5417156" y="3493310"/>
            <a:ext cx="1602986" cy="2657798"/>
            <a:chOff x="2887660" y="3457073"/>
            <a:chExt cx="1602986" cy="2657798"/>
          </a:xfrm>
        </p:grpSpPr>
        <p:pic>
          <p:nvPicPr>
            <p:cNvPr id="28" name="Graphic 27">
              <a:extLst>
                <a:ext uri="{FF2B5EF4-FFF2-40B4-BE49-F238E27FC236}">
                  <a16:creationId xmlns:a16="http://schemas.microsoft.com/office/drawing/2014/main" id="{1E6961D3-EAFC-423C-8326-36629F02A6B2}"/>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3006217" y="3457073"/>
              <a:ext cx="1365872" cy="1365872"/>
            </a:xfrm>
            <a:prstGeom prst="rect">
              <a:avLst/>
            </a:prstGeom>
          </p:spPr>
        </p:pic>
        <p:sp>
          <p:nvSpPr>
            <p:cNvPr id="29" name="Text Placeholder 4">
              <a:extLst>
                <a:ext uri="{FF2B5EF4-FFF2-40B4-BE49-F238E27FC236}">
                  <a16:creationId xmlns:a16="http://schemas.microsoft.com/office/drawing/2014/main" id="{B9B185E3-970A-435B-B044-B5D3389CBAAC}"/>
                </a:ext>
              </a:extLst>
            </p:cNvPr>
            <p:cNvSpPr txBox="1">
              <a:spLocks/>
            </p:cNvSpPr>
            <p:nvPr/>
          </p:nvSpPr>
          <p:spPr>
            <a:xfrm>
              <a:off x="2887660" y="4822209"/>
              <a:ext cx="1602986" cy="129266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NZ"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Access control policies</a:t>
              </a:r>
            </a:p>
          </p:txBody>
        </p:sp>
      </p:grpSp>
    </p:spTree>
    <p:extLst>
      <p:ext uri="{BB962C8B-B14F-4D97-AF65-F5344CB8AC3E}">
        <p14:creationId xmlns:p14="http://schemas.microsoft.com/office/powerpoint/2010/main" val="4216489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Error without </a:t>
            </a:r>
            <a:r>
              <a:rPr lang="en-US" dirty="0" err="1">
                <a:latin typeface="Segoe UI Light" panose="020B0502040204020203" pitchFamily="34" charset="0"/>
                <a:cs typeface="Segoe UI Light" panose="020B0502040204020203" pitchFamily="34" charset="0"/>
              </a:rPr>
              <a:t>toLower</a:t>
            </a:r>
            <a:r>
              <a:rPr lang="en-US" dirty="0">
                <a:latin typeface="Segoe UI Light" panose="020B0502040204020203" pitchFamily="34" charset="0"/>
                <a:cs typeface="Segoe UI Light" panose="020B0502040204020203" pitchFamily="34" charset="0"/>
              </a:rPr>
              <a:t>()</a:t>
            </a:r>
          </a:p>
        </p:txBody>
      </p:sp>
      <p:sp>
        <p:nvSpPr>
          <p:cNvPr id="3" name="Content Placeholder 2"/>
          <p:cNvSpPr>
            <a:spLocks noGrp="1"/>
          </p:cNvSpPr>
          <p:nvPr>
            <p:ph idx="1"/>
          </p:nvPr>
        </p:nvSpPr>
        <p:spPr/>
        <p:txBody>
          <a:bodyPr/>
          <a:lstStyle/>
          <a:p>
            <a:r>
              <a:rPr lang="en-US" sz="2400" dirty="0">
                <a:latin typeface="Segoe UI Light" panose="020B0502040204020203" pitchFamily="34" charset="0"/>
                <a:cs typeface="Segoe UI Light" panose="020B0502040204020203" pitchFamily="34" charset="0"/>
              </a:rPr>
              <a:t>Run </a:t>
            </a:r>
            <a:r>
              <a:rPr lang="en-US" sz="2400" dirty="0" err="1">
                <a:latin typeface="Segoe UI Light" panose="020B0502040204020203" pitchFamily="34" charset="0"/>
                <a:cs typeface="Segoe UI Light" panose="020B0502040204020203" pitchFamily="34" charset="0"/>
              </a:rPr>
              <a:t>nb-tolower-deploy.json</a:t>
            </a:r>
            <a:r>
              <a:rPr lang="en-US" sz="2400" dirty="0">
                <a:latin typeface="Segoe UI Light" panose="020B0502040204020203" pitchFamily="34" charset="0"/>
                <a:cs typeface="Segoe UI Light" panose="020B0502040204020203" pitchFamily="34" charset="0"/>
              </a:rPr>
              <a:t> with and without </a:t>
            </a:r>
            <a:r>
              <a:rPr lang="en-US" sz="2400" dirty="0" err="1">
                <a:latin typeface="Segoe UI Light" panose="020B0502040204020203" pitchFamily="34" charset="0"/>
                <a:cs typeface="Segoe UI Light" panose="020B0502040204020203" pitchFamily="34" charset="0"/>
              </a:rPr>
              <a:t>toLower</a:t>
            </a:r>
            <a:r>
              <a:rPr lang="en-US" sz="2400" dirty="0">
                <a:latin typeface="Segoe UI Light" panose="020B0502040204020203" pitchFamily="34" charset="0"/>
                <a:cs typeface="Segoe UI Light" panose="020B0502040204020203" pitchFamily="34" charset="0"/>
              </a:rPr>
              <a:t> (example error message without </a:t>
            </a:r>
            <a:r>
              <a:rPr lang="en-US" sz="2400" dirty="0" err="1">
                <a:latin typeface="Segoe UI Light" panose="020B0502040204020203" pitchFamily="34" charset="0"/>
                <a:cs typeface="Segoe UI Light" panose="020B0502040204020203" pitchFamily="34" charset="0"/>
              </a:rPr>
              <a:t>toLower</a:t>
            </a:r>
            <a:r>
              <a:rPr lang="en-US" sz="2400" dirty="0">
                <a:latin typeface="Segoe UI Light" panose="020B0502040204020203" pitchFamily="34" charset="0"/>
                <a:cs typeface="Segoe UI Light" panose="020B0502040204020203" pitchFamily="34" charset="0"/>
              </a:rPr>
              <a:t> below)</a:t>
            </a:r>
            <a:r>
              <a:rPr lang="en-US" sz="2000" dirty="0">
                <a:latin typeface="Segoe UI Light" panose="020B0502040204020203" pitchFamily="34" charset="0"/>
                <a:cs typeface="Segoe UI Light" panose="020B0502040204020203" pitchFamily="34" charset="0"/>
              </a:rPr>
              <a:t> </a:t>
            </a:r>
          </a:p>
          <a:p>
            <a:pPr marL="0" indent="0">
              <a:buNone/>
            </a:pPr>
            <a:r>
              <a:rPr lang="en-US" sz="2000" dirty="0">
                <a:latin typeface="Consolas" panose="020B0609020204030204" pitchFamily="49" charset="0"/>
                <a:cs typeface="Courier New" panose="02070309020205020404" pitchFamily="49" charset="0"/>
              </a:rPr>
              <a:t>"error": {</a:t>
            </a:r>
          </a:p>
          <a:p>
            <a:pPr marL="0" indent="0">
              <a:buNone/>
            </a:pPr>
            <a:r>
              <a:rPr lang="en-US" sz="2000" dirty="0">
                <a:latin typeface="Consolas" panose="020B0609020204030204" pitchFamily="49" charset="0"/>
                <a:cs typeface="Courier New" panose="02070309020205020404" pitchFamily="49" charset="0"/>
              </a:rPr>
              <a:t>    "code": "</a:t>
            </a:r>
            <a:r>
              <a:rPr lang="en-US" sz="2000" dirty="0" err="1">
                <a:latin typeface="Consolas" panose="020B0609020204030204" pitchFamily="49" charset="0"/>
                <a:cs typeface="Courier New" panose="02070309020205020404" pitchFamily="49" charset="0"/>
              </a:rPr>
              <a:t>AccountNameInvalid</a:t>
            </a:r>
            <a:r>
              <a:rPr lang="en-US" sz="2000" dirty="0">
                <a:latin typeface="Consolas" panose="020B0609020204030204" pitchFamily="49" charset="0"/>
                <a:cs typeface="Courier New" panose="02070309020205020404" pitchFamily="49" charset="0"/>
              </a:rPr>
              <a:t>",</a:t>
            </a:r>
          </a:p>
          <a:p>
            <a:pPr marL="0" indent="0">
              <a:buNone/>
            </a:pPr>
            <a:r>
              <a:rPr lang="en-US" sz="2000" dirty="0">
                <a:latin typeface="Consolas" panose="020B0609020204030204" pitchFamily="49" charset="0"/>
                <a:cs typeface="Courier New" panose="02070309020205020404" pitchFamily="49" charset="0"/>
              </a:rPr>
              <a:t>    "message": "storev22NBTL062017 is </a:t>
            </a:r>
            <a:r>
              <a:rPr lang="en-US" sz="2000" dirty="0">
                <a:highlight>
                  <a:srgbClr val="FFFF00"/>
                </a:highlight>
                <a:latin typeface="Consolas" panose="020B0609020204030204" pitchFamily="49" charset="0"/>
                <a:cs typeface="Courier New" panose="02070309020205020404" pitchFamily="49" charset="0"/>
              </a:rPr>
              <a:t>not a valid storage account name</a:t>
            </a:r>
            <a:r>
              <a:rPr lang="en-US" sz="2000" dirty="0">
                <a:latin typeface="Consolas" panose="020B0609020204030204" pitchFamily="49" charset="0"/>
                <a:cs typeface="Courier New" panose="02070309020205020404" pitchFamily="49" charset="0"/>
              </a:rPr>
              <a:t>. Storage account name must be between 3 and 24 characters in length and use numbers and </a:t>
            </a:r>
            <a:r>
              <a:rPr lang="en-US" sz="2000" dirty="0">
                <a:highlight>
                  <a:srgbClr val="FFFF00"/>
                </a:highlight>
                <a:latin typeface="Consolas" panose="020B0609020204030204" pitchFamily="49" charset="0"/>
                <a:cs typeface="Courier New" panose="02070309020205020404" pitchFamily="49" charset="0"/>
              </a:rPr>
              <a:t>lower-case letters only</a:t>
            </a:r>
            <a:r>
              <a:rPr lang="en-US" sz="2000" dirty="0">
                <a:latin typeface="Consolas" panose="020B0609020204030204" pitchFamily="49" charset="0"/>
                <a:cs typeface="Courier New" panose="02070309020205020404" pitchFamily="49" charset="0"/>
              </a:rPr>
              <a:t>." </a:t>
            </a:r>
          </a:p>
          <a:p>
            <a:pPr marL="0" indent="0">
              <a:buNone/>
            </a:pPr>
            <a:r>
              <a:rPr lang="en-US" sz="2000" dirty="0">
                <a:latin typeface="Consolas" panose="020B0609020204030204" pitchFamily="49" charset="0"/>
                <a:cs typeface="Courier New" panose="02070309020205020404" pitchFamily="49" charset="0"/>
              </a:rPr>
              <a:t>}</a:t>
            </a:r>
          </a:p>
          <a:p>
            <a:endParaRPr lang="en-US" dirty="0"/>
          </a:p>
        </p:txBody>
      </p:sp>
    </p:spTree>
    <p:extLst>
      <p:ext uri="{BB962C8B-B14F-4D97-AF65-F5344CB8AC3E}">
        <p14:creationId xmlns:p14="http://schemas.microsoft.com/office/powerpoint/2010/main" val="24647098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Advanced Functions: Food for thought</a:t>
            </a:r>
          </a:p>
        </p:txBody>
      </p:sp>
      <p:sp>
        <p:nvSpPr>
          <p:cNvPr id="3" name="Content Placeholder 2"/>
          <p:cNvSpPr>
            <a:spLocks noGrp="1"/>
          </p:cNvSpPr>
          <p:nvPr>
            <p:ph idx="1"/>
          </p:nvPr>
        </p:nvSpPr>
        <p:spPr/>
        <p:txBody>
          <a:bodyPr>
            <a:normAutofit lnSpcReduction="10000"/>
          </a:bodyPr>
          <a:lstStyle/>
          <a:p>
            <a:r>
              <a:rPr lang="en-US" dirty="0">
                <a:latin typeface="Segoe UI Light" panose="020B0502040204020203" pitchFamily="34" charset="0"/>
                <a:cs typeface="Segoe UI Light" panose="020B0502040204020203" pitchFamily="34" charset="0"/>
              </a:rPr>
              <a:t>Some functions are easy to integrate into your templates (</a:t>
            </a:r>
            <a:r>
              <a:rPr lang="en-US" dirty="0" err="1">
                <a:latin typeface="Segoe UI Light" panose="020B0502040204020203" pitchFamily="34" charset="0"/>
                <a:cs typeface="Segoe UI Light" panose="020B0502040204020203" pitchFamily="34" charset="0"/>
              </a:rPr>
              <a:t>concat</a:t>
            </a:r>
            <a:r>
              <a:rPr lang="en-US" dirty="0">
                <a:latin typeface="Segoe UI Light" panose="020B0502040204020203" pitchFamily="34" charset="0"/>
                <a:cs typeface="Segoe UI Light" panose="020B0502040204020203" pitchFamily="34" charset="0"/>
              </a:rPr>
              <a:t>)</a:t>
            </a:r>
          </a:p>
          <a:p>
            <a:r>
              <a:rPr lang="en-US" dirty="0">
                <a:latin typeface="Segoe UI Light" panose="020B0502040204020203" pitchFamily="34" charset="0"/>
                <a:cs typeface="Segoe UI Light" panose="020B0502040204020203" pitchFamily="34" charset="0"/>
              </a:rPr>
              <a:t>Some functions require some trial-and-error to get them to do what you expect (</a:t>
            </a:r>
            <a:r>
              <a:rPr lang="en-US" dirty="0" err="1">
                <a:latin typeface="Segoe UI Light" panose="020B0502040204020203" pitchFamily="34" charset="0"/>
                <a:cs typeface="Segoe UI Light" panose="020B0502040204020203" pitchFamily="34" charset="0"/>
              </a:rPr>
              <a:t>copyIndex</a:t>
            </a:r>
            <a:r>
              <a:rPr lang="en-US" dirty="0">
                <a:latin typeface="Segoe UI Light" panose="020B0502040204020203" pitchFamily="34" charset="0"/>
                <a:cs typeface="Segoe UI Light" panose="020B0502040204020203" pitchFamily="34" charset="0"/>
              </a:rPr>
              <a:t>)</a:t>
            </a:r>
          </a:p>
          <a:p>
            <a:r>
              <a:rPr lang="en-US" dirty="0">
                <a:latin typeface="Segoe UI Light" panose="020B0502040204020203" pitchFamily="34" charset="0"/>
                <a:cs typeface="Segoe UI Light" panose="020B0502040204020203" pitchFamily="34" charset="0"/>
              </a:rPr>
              <a:t>Obviously, some functions are more useful than others and some are simply not worth the effort</a:t>
            </a:r>
          </a:p>
          <a:p>
            <a:r>
              <a:rPr lang="en-US" dirty="0">
                <a:latin typeface="Segoe UI Light" panose="020B0502040204020203" pitchFamily="34" charset="0"/>
                <a:cs typeface="Segoe UI Light" panose="020B0502040204020203" pitchFamily="34" charset="0"/>
              </a:rPr>
              <a:t>The real question is…how much intelligence do you want to insert into your templates?</a:t>
            </a:r>
          </a:p>
          <a:p>
            <a:r>
              <a:rPr lang="en-US" dirty="0">
                <a:latin typeface="Segoe UI Light" panose="020B0502040204020203" pitchFamily="34" charset="0"/>
                <a:cs typeface="Segoe UI Light" panose="020B0502040204020203" pitchFamily="34" charset="0"/>
              </a:rPr>
              <a:t>It might make more sense to use </a:t>
            </a:r>
            <a:r>
              <a:rPr lang="en-US" dirty="0" err="1">
                <a:latin typeface="Segoe UI Light" panose="020B0502040204020203" pitchFamily="34" charset="0"/>
                <a:cs typeface="Segoe UI Light" panose="020B0502040204020203" pitchFamily="34" charset="0"/>
              </a:rPr>
              <a:t>Powershell</a:t>
            </a:r>
            <a:r>
              <a:rPr lang="en-US" dirty="0">
                <a:latin typeface="Segoe UI Light" panose="020B0502040204020203" pitchFamily="34" charset="0"/>
                <a:cs typeface="Segoe UI Light" panose="020B0502040204020203" pitchFamily="34" charset="0"/>
              </a:rPr>
              <a:t> or CLI as the “glue” that holds the template(s) together and contains the “real” intelligence</a:t>
            </a:r>
          </a:p>
          <a:p>
            <a:r>
              <a:rPr lang="en-US" dirty="0">
                <a:latin typeface="Segoe UI Light" panose="020B0502040204020203" pitchFamily="34" charset="0"/>
                <a:cs typeface="Segoe UI Light" panose="020B0502040204020203" pitchFamily="34" charset="0"/>
              </a:rPr>
              <a:t>The bigger the template, the harder to maintain</a:t>
            </a:r>
          </a:p>
        </p:txBody>
      </p:sp>
    </p:spTree>
    <p:extLst>
      <p:ext uri="{BB962C8B-B14F-4D97-AF65-F5344CB8AC3E}">
        <p14:creationId xmlns:p14="http://schemas.microsoft.com/office/powerpoint/2010/main" val="30224747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06003F-458F-4460-9FB7-3104FC647CB8}"/>
              </a:ext>
            </a:extLst>
          </p:cNvPr>
          <p:cNvSpPr>
            <a:spLocks noGrp="1"/>
          </p:cNvSpPr>
          <p:nvPr>
            <p:ph type="body" sz="quarter" idx="10"/>
          </p:nvPr>
        </p:nvSpPr>
        <p:spPr>
          <a:xfrm>
            <a:off x="269239" y="1189178"/>
            <a:ext cx="5826761" cy="4690515"/>
          </a:xfrm>
        </p:spPr>
        <p:txBody>
          <a:bodyPr/>
          <a:lstStyle/>
          <a:p>
            <a:r>
              <a:rPr lang="en-US" sz="2400" dirty="0"/>
              <a:t>Starting from scratch. . .</a:t>
            </a:r>
          </a:p>
          <a:p>
            <a:pPr lvl="1"/>
            <a:r>
              <a:rPr lang="en-US" sz="1400" dirty="0"/>
              <a:t>Leverage </a:t>
            </a:r>
            <a:r>
              <a:rPr lang="en-US" sz="1400" dirty="0" err="1"/>
              <a:t>QuickStarts</a:t>
            </a:r>
            <a:r>
              <a:rPr lang="en-US" sz="1400" dirty="0"/>
              <a:t>, Automation Script / Export, etc. to quickly get started</a:t>
            </a:r>
          </a:p>
          <a:p>
            <a:r>
              <a:rPr lang="en-US" sz="2400" dirty="0"/>
              <a:t>Over-parameterization (no </a:t>
            </a:r>
            <a:r>
              <a:rPr lang="en-US" sz="2400" dirty="0" err="1"/>
              <a:t>defaultValues</a:t>
            </a:r>
            <a:r>
              <a:rPr lang="en-US" sz="2400" dirty="0"/>
              <a:t>)</a:t>
            </a:r>
          </a:p>
          <a:p>
            <a:pPr lvl="1"/>
            <a:r>
              <a:rPr lang="en-US" sz="1400" dirty="0"/>
              <a:t>Use variables, functions/expressions, &amp; intelligent defaults!</a:t>
            </a:r>
          </a:p>
          <a:p>
            <a:r>
              <a:rPr lang="en-US" sz="2400" dirty="0"/>
              <a:t>Duplicating code</a:t>
            </a:r>
          </a:p>
          <a:p>
            <a:pPr lvl="1"/>
            <a:r>
              <a:rPr lang="en-US" sz="1400" dirty="0"/>
              <a:t>Copy/Pasting and Nesting instead of using copy loops &amp; functions/expressions</a:t>
            </a:r>
          </a:p>
          <a:p>
            <a:r>
              <a:rPr lang="en-US" sz="2400" dirty="0"/>
              <a:t>Variables for the sake of variables</a:t>
            </a:r>
          </a:p>
          <a:p>
            <a:pPr lvl="1"/>
            <a:r>
              <a:rPr lang="en-US" sz="1400" dirty="0"/>
              <a:t>“</a:t>
            </a:r>
            <a:r>
              <a:rPr lang="en-US" sz="1400" dirty="0" err="1"/>
              <a:t>vmName</a:t>
            </a:r>
            <a:r>
              <a:rPr lang="en-US" sz="1400" dirty="0"/>
              <a:t>” : “[parameters(‘</a:t>
            </a:r>
            <a:r>
              <a:rPr lang="en-US" sz="1400" dirty="0" err="1"/>
              <a:t>vmName</a:t>
            </a:r>
            <a:r>
              <a:rPr lang="en-US" sz="1400" dirty="0"/>
              <a:t>’)]”</a:t>
            </a:r>
          </a:p>
          <a:p>
            <a:r>
              <a:rPr lang="en-US" sz="2400" dirty="0"/>
              <a:t>Secrets in source</a:t>
            </a:r>
          </a:p>
          <a:p>
            <a:pPr lvl="1"/>
            <a:r>
              <a:rPr lang="en-US" sz="1400" dirty="0"/>
              <a:t>Use </a:t>
            </a:r>
            <a:r>
              <a:rPr lang="en-US" sz="1400" dirty="0" err="1"/>
              <a:t>KeyVault</a:t>
            </a:r>
            <a:r>
              <a:rPr lang="en-US" sz="1400" dirty="0"/>
              <a:t> and Managed Identity</a:t>
            </a:r>
          </a:p>
          <a:p>
            <a:r>
              <a:rPr lang="en-US" sz="2400" dirty="0"/>
              <a:t>Variables for </a:t>
            </a:r>
            <a:r>
              <a:rPr lang="en-US" sz="2400" dirty="0" err="1"/>
              <a:t>api</a:t>
            </a:r>
            <a:r>
              <a:rPr lang="en-US" sz="2400" dirty="0"/>
              <a:t>-version</a:t>
            </a:r>
          </a:p>
          <a:p>
            <a:pPr lvl="1"/>
            <a:r>
              <a:rPr lang="en-US" sz="1400" dirty="0"/>
              <a:t>New </a:t>
            </a:r>
            <a:r>
              <a:rPr lang="en-US" sz="1400" dirty="0" err="1"/>
              <a:t>api</a:t>
            </a:r>
            <a:r>
              <a:rPr lang="en-US" sz="1400" dirty="0"/>
              <a:t>-version represents an updated payload</a:t>
            </a:r>
          </a:p>
        </p:txBody>
      </p:sp>
      <p:sp>
        <p:nvSpPr>
          <p:cNvPr id="3" name="Title 2">
            <a:extLst>
              <a:ext uri="{FF2B5EF4-FFF2-40B4-BE49-F238E27FC236}">
                <a16:creationId xmlns:a16="http://schemas.microsoft.com/office/drawing/2014/main" id="{84895A24-803A-41CD-9D6F-BA74CB5811E3}"/>
              </a:ext>
            </a:extLst>
          </p:cNvPr>
          <p:cNvSpPr>
            <a:spLocks noGrp="1"/>
          </p:cNvSpPr>
          <p:nvPr>
            <p:ph type="title"/>
          </p:nvPr>
        </p:nvSpPr>
        <p:spPr/>
        <p:txBody>
          <a:bodyPr/>
          <a:lstStyle/>
          <a:p>
            <a:r>
              <a:rPr lang="en-US" dirty="0"/>
              <a:t>Practices to avoid. . . ( </a:t>
            </a:r>
            <a:r>
              <a:rPr lang="en-US" b="1" dirty="0"/>
              <a:t>!</a:t>
            </a:r>
            <a:r>
              <a:rPr lang="en-US" dirty="0"/>
              <a:t>best practices )</a:t>
            </a:r>
          </a:p>
        </p:txBody>
      </p:sp>
      <p:sp>
        <p:nvSpPr>
          <p:cNvPr id="4" name="Text Placeholder 1">
            <a:extLst>
              <a:ext uri="{FF2B5EF4-FFF2-40B4-BE49-F238E27FC236}">
                <a16:creationId xmlns:a16="http://schemas.microsoft.com/office/drawing/2014/main" id="{AB93379D-F2E5-4618-BD57-55CC87E50976}"/>
              </a:ext>
            </a:extLst>
          </p:cNvPr>
          <p:cNvSpPr txBox="1">
            <a:spLocks/>
          </p:cNvSpPr>
          <p:nvPr/>
        </p:nvSpPr>
        <p:spPr>
          <a:xfrm>
            <a:off x="6096000" y="1189176"/>
            <a:ext cx="5826761" cy="459202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Using the wrong template expression, wrong function or wrong approach (</a:t>
            </a:r>
            <a:r>
              <a:rPr kumimoji="0" lang="en-US" sz="2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Light"/>
                <a:ea typeface="+mn-ea"/>
                <a:cs typeface="+mn-cs"/>
              </a:rPr>
              <a:t>mul</a:t>
            </a: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E.g. use </a:t>
            </a:r>
            <a:r>
              <a:rPr kumimoji="0" lang="en-US" sz="1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Semilight"/>
                <a:ea typeface="+mn-ea"/>
                <a:cs typeface="+mn-cs"/>
              </a:rPr>
              <a:t>resourceId</a:t>
            </a: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 instead of </a:t>
            </a:r>
            <a:r>
              <a:rPr kumimoji="0" lang="en-US" sz="1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Semilight"/>
                <a:ea typeface="+mn-ea"/>
                <a:cs typeface="+mn-cs"/>
              </a:rPr>
              <a:t>concat</a:t>
            </a: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Not using a template expression or wrong function</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Unnecessary dependencies</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Use </a:t>
            </a:r>
            <a:r>
              <a:rPr kumimoji="0" lang="en-US" sz="1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Semilight"/>
                <a:ea typeface="+mn-ea"/>
                <a:cs typeface="+mn-cs"/>
              </a:rPr>
              <a:t>dependsOn</a:t>
            </a: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 and/or reference() only when necessary</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Hard-coding</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URIs, </a:t>
            </a:r>
            <a:r>
              <a:rPr kumimoji="0" lang="en-US" sz="1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Semilight"/>
                <a:ea typeface="+mn-ea"/>
                <a:cs typeface="+mn-cs"/>
              </a:rPr>
              <a:t>Ips</a:t>
            </a: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 secrets, locations, VM sizes, </a:t>
            </a:r>
            <a:r>
              <a:rPr kumimoji="0" lang="en-US" sz="1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Semilight"/>
                <a:ea typeface="+mn-ea"/>
                <a:cs typeface="+mn-cs"/>
              </a:rPr>
              <a:t>etc</a:t>
            </a:r>
            <a:endPar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Light"/>
                <a:ea typeface="+mn-ea"/>
                <a:cs typeface="+mn-cs"/>
              </a:rPr>
              <a:t>RunOnce</a:t>
            </a: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 behaviors</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Build idempotent, re-entrant templates</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Thinking imperatively</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ARM templates describe the goal state of an application, and the sequence in which that state can be realized</a:t>
            </a:r>
          </a:p>
        </p:txBody>
      </p:sp>
      <p:sp>
        <p:nvSpPr>
          <p:cNvPr id="5" name="Rectangle 4">
            <a:extLst>
              <a:ext uri="{FF2B5EF4-FFF2-40B4-BE49-F238E27FC236}">
                <a16:creationId xmlns:a16="http://schemas.microsoft.com/office/drawing/2014/main" id="{06ADB93D-4D5F-4AA2-9A8F-AFA00CD3135E}"/>
              </a:ext>
            </a:extLst>
          </p:cNvPr>
          <p:cNvSpPr/>
          <p:nvPr/>
        </p:nvSpPr>
        <p:spPr>
          <a:xfrm>
            <a:off x="3563402" y="6199157"/>
            <a:ext cx="55084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hlinkClick r:id="rId3"/>
              </a:rPr>
              <a:t>https://github.com/Azure/azure-quickstart-templates</a:t>
            </a: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 </a:t>
            </a:r>
          </a:p>
        </p:txBody>
      </p:sp>
    </p:spTree>
    <p:extLst>
      <p:ext uri="{BB962C8B-B14F-4D97-AF65-F5344CB8AC3E}">
        <p14:creationId xmlns:p14="http://schemas.microsoft.com/office/powerpoint/2010/main" val="4197007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fade">
                                      <p:cBhvr>
                                        <p:cTn id="34" dur="500"/>
                                        <p:tgtEl>
                                          <p:spTgt spid="2">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animEffect transition="in" filter="fade">
                                      <p:cBhvr>
                                        <p:cTn id="39" dur="500"/>
                                        <p:tgtEl>
                                          <p:spTgt spid="2">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9" end="9"/>
                                            </p:txEl>
                                          </p:spTgt>
                                        </p:tgtEl>
                                        <p:attrNameLst>
                                          <p:attrName>style.visibility</p:attrName>
                                        </p:attrNameLst>
                                      </p:cBhvr>
                                      <p:to>
                                        <p:strVal val="visible"/>
                                      </p:to>
                                    </p:set>
                                    <p:animEffect transition="in" filter="fade">
                                      <p:cBhvr>
                                        <p:cTn id="42" dur="500"/>
                                        <p:tgtEl>
                                          <p:spTgt spid="2">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animEffect transition="in" filter="fade">
                                      <p:cBhvr>
                                        <p:cTn id="47" dur="500"/>
                                        <p:tgtEl>
                                          <p:spTgt spid="2">
                                            <p:txEl>
                                              <p:pRg st="10" end="1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
                                            <p:txEl>
                                              <p:pRg st="11" end="11"/>
                                            </p:txEl>
                                          </p:spTgt>
                                        </p:tgtEl>
                                        <p:attrNameLst>
                                          <p:attrName>style.visibility</p:attrName>
                                        </p:attrNameLst>
                                      </p:cBhvr>
                                      <p:to>
                                        <p:strVal val="visible"/>
                                      </p:to>
                                    </p:set>
                                    <p:animEffect transition="in" filter="fade">
                                      <p:cBhvr>
                                        <p:cTn id="50" dur="500"/>
                                        <p:tgtEl>
                                          <p:spTgt spid="2">
                                            <p:txEl>
                                              <p:pRg st="11" end="1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
                                            <p:txEl>
                                              <p:pRg st="0" end="0"/>
                                            </p:txEl>
                                          </p:spTgt>
                                        </p:tgtEl>
                                        <p:attrNameLst>
                                          <p:attrName>style.visibility</p:attrName>
                                        </p:attrNameLst>
                                      </p:cBhvr>
                                      <p:to>
                                        <p:strVal val="visible"/>
                                      </p:to>
                                    </p:set>
                                    <p:animEffect transition="in" filter="fade">
                                      <p:cBhvr>
                                        <p:cTn id="55" dur="500"/>
                                        <p:tgtEl>
                                          <p:spTgt spid="4">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
                                            <p:txEl>
                                              <p:pRg st="1" end="1"/>
                                            </p:txEl>
                                          </p:spTgt>
                                        </p:tgtEl>
                                        <p:attrNameLst>
                                          <p:attrName>style.visibility</p:attrName>
                                        </p:attrNameLst>
                                      </p:cBhvr>
                                      <p:to>
                                        <p:strVal val="visible"/>
                                      </p:to>
                                    </p:set>
                                    <p:animEffect transition="in" filter="fade">
                                      <p:cBhvr>
                                        <p:cTn id="58" dur="500"/>
                                        <p:tgtEl>
                                          <p:spTgt spid="4">
                                            <p:txEl>
                                              <p:pRg st="1" end="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
                                            <p:txEl>
                                              <p:pRg st="2" end="2"/>
                                            </p:txEl>
                                          </p:spTgt>
                                        </p:tgtEl>
                                        <p:attrNameLst>
                                          <p:attrName>style.visibility</p:attrName>
                                        </p:attrNameLst>
                                      </p:cBhvr>
                                      <p:to>
                                        <p:strVal val="visible"/>
                                      </p:to>
                                    </p:set>
                                    <p:animEffect transition="in" filter="fade">
                                      <p:cBhvr>
                                        <p:cTn id="63" dur="500"/>
                                        <p:tgtEl>
                                          <p:spTgt spid="4">
                                            <p:txEl>
                                              <p:pRg st="2" end="2"/>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
                                            <p:txEl>
                                              <p:pRg st="3" end="3"/>
                                            </p:txEl>
                                          </p:spTgt>
                                        </p:tgtEl>
                                        <p:attrNameLst>
                                          <p:attrName>style.visibility</p:attrName>
                                        </p:attrNameLst>
                                      </p:cBhvr>
                                      <p:to>
                                        <p:strVal val="visible"/>
                                      </p:to>
                                    </p:set>
                                    <p:animEffect transition="in" filter="fade">
                                      <p:cBhvr>
                                        <p:cTn id="68" dur="500"/>
                                        <p:tgtEl>
                                          <p:spTgt spid="4">
                                            <p:txEl>
                                              <p:pRg st="3" end="3"/>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
                                            <p:txEl>
                                              <p:pRg st="4" end="4"/>
                                            </p:txEl>
                                          </p:spTgt>
                                        </p:tgtEl>
                                        <p:attrNameLst>
                                          <p:attrName>style.visibility</p:attrName>
                                        </p:attrNameLst>
                                      </p:cBhvr>
                                      <p:to>
                                        <p:strVal val="visible"/>
                                      </p:to>
                                    </p:set>
                                    <p:animEffect transition="in" filter="fade">
                                      <p:cBhvr>
                                        <p:cTn id="71" dur="500"/>
                                        <p:tgtEl>
                                          <p:spTgt spid="4">
                                            <p:txEl>
                                              <p:pRg st="4" end="4"/>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4">
                                            <p:txEl>
                                              <p:pRg st="5" end="5"/>
                                            </p:txEl>
                                          </p:spTgt>
                                        </p:tgtEl>
                                        <p:attrNameLst>
                                          <p:attrName>style.visibility</p:attrName>
                                        </p:attrNameLst>
                                      </p:cBhvr>
                                      <p:to>
                                        <p:strVal val="visible"/>
                                      </p:to>
                                    </p:set>
                                    <p:animEffect transition="in" filter="fade">
                                      <p:cBhvr>
                                        <p:cTn id="76" dur="500"/>
                                        <p:tgtEl>
                                          <p:spTgt spid="4">
                                            <p:txEl>
                                              <p:pRg st="5" end="5"/>
                                            </p:tx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
                                            <p:txEl>
                                              <p:pRg st="6" end="6"/>
                                            </p:txEl>
                                          </p:spTgt>
                                        </p:tgtEl>
                                        <p:attrNameLst>
                                          <p:attrName>style.visibility</p:attrName>
                                        </p:attrNameLst>
                                      </p:cBhvr>
                                      <p:to>
                                        <p:strVal val="visible"/>
                                      </p:to>
                                    </p:set>
                                    <p:animEffect transition="in" filter="fade">
                                      <p:cBhvr>
                                        <p:cTn id="79" dur="500"/>
                                        <p:tgtEl>
                                          <p:spTgt spid="4">
                                            <p:txEl>
                                              <p:pRg st="6" end="6"/>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4">
                                            <p:txEl>
                                              <p:pRg st="7" end="7"/>
                                            </p:txEl>
                                          </p:spTgt>
                                        </p:tgtEl>
                                        <p:attrNameLst>
                                          <p:attrName>style.visibility</p:attrName>
                                        </p:attrNameLst>
                                      </p:cBhvr>
                                      <p:to>
                                        <p:strVal val="visible"/>
                                      </p:to>
                                    </p:set>
                                    <p:animEffect transition="in" filter="fade">
                                      <p:cBhvr>
                                        <p:cTn id="84" dur="500"/>
                                        <p:tgtEl>
                                          <p:spTgt spid="4">
                                            <p:txEl>
                                              <p:pRg st="7" end="7"/>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
                                            <p:txEl>
                                              <p:pRg st="8" end="8"/>
                                            </p:txEl>
                                          </p:spTgt>
                                        </p:tgtEl>
                                        <p:attrNameLst>
                                          <p:attrName>style.visibility</p:attrName>
                                        </p:attrNameLst>
                                      </p:cBhvr>
                                      <p:to>
                                        <p:strVal val="visible"/>
                                      </p:to>
                                    </p:set>
                                    <p:animEffect transition="in" filter="fade">
                                      <p:cBhvr>
                                        <p:cTn id="87" dur="500"/>
                                        <p:tgtEl>
                                          <p:spTgt spid="4">
                                            <p:txEl>
                                              <p:pRg st="8" end="8"/>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4">
                                            <p:txEl>
                                              <p:pRg st="9" end="9"/>
                                            </p:txEl>
                                          </p:spTgt>
                                        </p:tgtEl>
                                        <p:attrNameLst>
                                          <p:attrName>style.visibility</p:attrName>
                                        </p:attrNameLst>
                                      </p:cBhvr>
                                      <p:to>
                                        <p:strVal val="visible"/>
                                      </p:to>
                                    </p:set>
                                    <p:animEffect transition="in" filter="fade">
                                      <p:cBhvr>
                                        <p:cTn id="92" dur="500"/>
                                        <p:tgtEl>
                                          <p:spTgt spid="4">
                                            <p:txEl>
                                              <p:pRg st="9" end="9"/>
                                            </p:txEl>
                                          </p:spTgt>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4">
                                            <p:txEl>
                                              <p:pRg st="10" end="10"/>
                                            </p:txEl>
                                          </p:spTgt>
                                        </p:tgtEl>
                                        <p:attrNameLst>
                                          <p:attrName>style.visibility</p:attrName>
                                        </p:attrNameLst>
                                      </p:cBhvr>
                                      <p:to>
                                        <p:strVal val="visible"/>
                                      </p:to>
                                    </p:set>
                                    <p:animEffect transition="in" filter="fade">
                                      <p:cBhvr>
                                        <p:cTn id="95"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8" y="1733442"/>
            <a:ext cx="11653523" cy="3506857"/>
          </a:xfrm>
        </p:spPr>
        <p:txBody>
          <a:bodyPr/>
          <a:lstStyle/>
          <a:p>
            <a:r>
              <a:rPr lang="en-US" dirty="0"/>
              <a:t>Extend template to deploy a Virtual Machine</a:t>
            </a:r>
          </a:p>
          <a:p>
            <a:r>
              <a:rPr lang="en-US" dirty="0"/>
              <a:t>VM Requirements:</a:t>
            </a:r>
          </a:p>
          <a:p>
            <a:pPr lvl="1"/>
            <a:r>
              <a:rPr lang="en-US" dirty="0"/>
              <a:t>Windows Server 2016 Datacenter</a:t>
            </a:r>
          </a:p>
          <a:p>
            <a:pPr lvl="1"/>
            <a:r>
              <a:rPr lang="en-US" dirty="0"/>
              <a:t>Public IP address (for dev/hack purposes only. Never in production! </a:t>
            </a:r>
            <a:r>
              <a:rPr lang="en-US" dirty="0">
                <a:sym typeface="Wingdings" panose="05000000000000000000" pitchFamily="2" charset="2"/>
              </a:rPr>
              <a:t>)</a:t>
            </a:r>
          </a:p>
          <a:p>
            <a:r>
              <a:rPr lang="en-US" dirty="0"/>
              <a:t>Clean up parameters and variables - use resource prefix &amp; variable name suffixes</a:t>
            </a:r>
          </a:p>
        </p:txBody>
      </p:sp>
      <p:sp>
        <p:nvSpPr>
          <p:cNvPr id="3" name="Title 2"/>
          <p:cNvSpPr>
            <a:spLocks noGrp="1"/>
          </p:cNvSpPr>
          <p:nvPr>
            <p:ph type="title"/>
          </p:nvPr>
        </p:nvSpPr>
        <p:spPr/>
        <p:txBody>
          <a:bodyPr/>
          <a:lstStyle/>
          <a:p>
            <a:r>
              <a:rPr lang="en-US" dirty="0"/>
              <a:t>Challenge #5 (Windows)</a:t>
            </a:r>
            <a:br>
              <a:rPr lang="en-US" dirty="0"/>
            </a:br>
            <a:r>
              <a:rPr lang="en-US" sz="3600" dirty="0">
                <a:solidFill>
                  <a:srgbClr val="0078D7"/>
                </a:solidFill>
              </a:rPr>
              <a:t>Let’s do something real…</a:t>
            </a:r>
            <a:endParaRPr lang="en-US" dirty="0">
              <a:solidFill>
                <a:srgbClr val="0078D7"/>
              </a:solidFill>
            </a:endParaRPr>
          </a:p>
        </p:txBody>
      </p:sp>
      <p:sp>
        <p:nvSpPr>
          <p:cNvPr id="4" name="TextBox 3">
            <a:extLst>
              <a:ext uri="{FF2B5EF4-FFF2-40B4-BE49-F238E27FC236}">
                <a16:creationId xmlns:a16="http://schemas.microsoft.com/office/drawing/2014/main" id="{26C9236A-6090-49B1-BAFC-19BCCFE660C7}"/>
              </a:ext>
            </a:extLst>
          </p:cNvPr>
          <p:cNvSpPr txBox="1"/>
          <p:nvPr/>
        </p:nvSpPr>
        <p:spPr>
          <a:xfrm>
            <a:off x="219607" y="5627081"/>
            <a:ext cx="11972393" cy="627864"/>
          </a:xfrm>
          <a:prstGeom prst="rect">
            <a:avLst/>
          </a:prstGeom>
          <a:noFill/>
        </p:spPr>
        <p:txBody>
          <a:bodyPr wrap="square" lIns="182880" tIns="146304" rIns="182880" bIns="146304" rtlCol="0">
            <a:spAutoFit/>
          </a:bodyPr>
          <a:lstStyle/>
          <a:p>
            <a:pPr lvl="0">
              <a:lnSpc>
                <a:spcPct val="90000"/>
              </a:lnSpc>
              <a:spcAft>
                <a:spcPts val="600"/>
              </a:spcAft>
              <a:defRPr/>
            </a:pPr>
            <a:r>
              <a:rPr kumimoji="0" lang="en-US" sz="2400" b="1" i="0" u="none" strike="noStrike" kern="1200" cap="none" spc="0" normalizeH="0" baseline="0" noProof="0" dirty="0">
                <a:ln>
                  <a:noFill/>
                </a:ln>
                <a:solidFill>
                  <a:srgbClr val="000000"/>
                </a:solidFill>
                <a:effectLst/>
                <a:uLnTx/>
                <a:uFillTx/>
                <a:latin typeface="Segoe UI"/>
                <a:ea typeface="+mn-ea"/>
                <a:cs typeface="+mn-cs"/>
              </a:rPr>
              <a:t>Hint:</a:t>
            </a:r>
            <a:r>
              <a:rPr kumimoji="0" lang="en-US" sz="2400" b="0" i="0" u="none" strike="noStrike" kern="1200" cap="none" spc="0" normalizeH="0" baseline="0" noProof="0" dirty="0">
                <a:ln>
                  <a:noFill/>
                </a:ln>
                <a:solidFill>
                  <a:srgbClr val="00B0F0"/>
                </a:solidFill>
                <a:effectLst/>
                <a:uLnTx/>
                <a:uFillTx/>
                <a:latin typeface="Segoe UI"/>
                <a:ea typeface="+mn-ea"/>
                <a:cs typeface="+mn-cs"/>
              </a:rPr>
              <a:t> </a:t>
            </a:r>
            <a:r>
              <a:rPr lang="en-US" sz="2400" dirty="0">
                <a:solidFill>
                  <a:srgbClr val="00B050"/>
                </a:solidFill>
              </a:rPr>
              <a:t>Globally </a:t>
            </a:r>
            <a:r>
              <a:rPr kumimoji="0" lang="en-US" sz="2400" b="0" i="0" u="none" strike="noStrike" kern="1200" cap="none" spc="0" normalizeH="0" baseline="0" noProof="0" dirty="0">
                <a:ln>
                  <a:noFill/>
                </a:ln>
                <a:solidFill>
                  <a:srgbClr val="00B050"/>
                </a:solidFill>
                <a:effectLst/>
                <a:uLnTx/>
                <a:uFillTx/>
                <a:latin typeface="Segoe UI"/>
                <a:ea typeface="+mn-ea"/>
                <a:cs typeface="+mn-cs"/>
              </a:rPr>
              <a:t>unique naming context, and complex dependencies </a:t>
            </a:r>
            <a:r>
              <a:rPr kumimoji="0" lang="en-US" sz="2400" b="0" i="0" u="none" strike="noStrike" kern="1200" cap="none" spc="0" normalizeH="0" baseline="0" noProof="0" dirty="0">
                <a:ln>
                  <a:noFill/>
                </a:ln>
                <a:solidFill>
                  <a:srgbClr val="00B050"/>
                </a:solidFill>
                <a:effectLst/>
                <a:uLnTx/>
                <a:uFillTx/>
                <a:latin typeface="Segoe UI"/>
                <a:ea typeface="+mn-ea"/>
                <a:cs typeface="+mn-cs"/>
                <a:sym typeface="Wingdings" panose="05000000000000000000" pitchFamily="2" charset="2"/>
              </a:rPr>
              <a:t></a:t>
            </a:r>
            <a:r>
              <a:rPr kumimoji="0" lang="en-US" sz="2400" b="0" i="0" u="none" strike="noStrike" kern="1200" cap="none" spc="0" normalizeH="0" baseline="0" noProof="0" dirty="0">
                <a:ln>
                  <a:noFill/>
                </a:ln>
                <a:solidFill>
                  <a:srgbClr val="00B050"/>
                </a:solidFill>
                <a:effectLst/>
                <a:uLnTx/>
                <a:uFillTx/>
                <a:latin typeface="Segoe UI"/>
                <a:ea typeface="+mn-ea"/>
                <a:cs typeface="+mn-cs"/>
              </a:rPr>
              <a:t> </a:t>
            </a:r>
          </a:p>
        </p:txBody>
      </p:sp>
    </p:spTree>
    <p:extLst>
      <p:ext uri="{BB962C8B-B14F-4D97-AF65-F5344CB8AC3E}">
        <p14:creationId xmlns:p14="http://schemas.microsoft.com/office/powerpoint/2010/main" val="1225361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8" y="1733442"/>
            <a:ext cx="11653523" cy="3506857"/>
          </a:xfrm>
        </p:spPr>
        <p:txBody>
          <a:bodyPr/>
          <a:lstStyle/>
          <a:p>
            <a:r>
              <a:rPr lang="en-US" dirty="0"/>
              <a:t>Extend template to deploy a Virtual Machine</a:t>
            </a:r>
          </a:p>
          <a:p>
            <a:r>
              <a:rPr lang="en-US" dirty="0"/>
              <a:t>VM Requirements:</a:t>
            </a:r>
          </a:p>
          <a:p>
            <a:pPr lvl="1"/>
            <a:r>
              <a:rPr lang="en-US" dirty="0"/>
              <a:t>Ubuntu 18.04 LTS</a:t>
            </a:r>
          </a:p>
          <a:p>
            <a:pPr lvl="1"/>
            <a:r>
              <a:rPr lang="en-US" dirty="0"/>
              <a:t>Public IP address (for dev/hack purposes only. Never in production! </a:t>
            </a:r>
            <a:r>
              <a:rPr lang="en-US" dirty="0">
                <a:sym typeface="Wingdings" panose="05000000000000000000" pitchFamily="2" charset="2"/>
              </a:rPr>
              <a:t>)</a:t>
            </a:r>
          </a:p>
          <a:p>
            <a:r>
              <a:rPr lang="en-US" dirty="0"/>
              <a:t>Clean up parameters and variables - use resource prefix &amp; variable name suffixes</a:t>
            </a:r>
          </a:p>
        </p:txBody>
      </p:sp>
      <p:sp>
        <p:nvSpPr>
          <p:cNvPr id="3" name="Title 2"/>
          <p:cNvSpPr>
            <a:spLocks noGrp="1"/>
          </p:cNvSpPr>
          <p:nvPr>
            <p:ph type="title"/>
          </p:nvPr>
        </p:nvSpPr>
        <p:spPr/>
        <p:txBody>
          <a:bodyPr/>
          <a:lstStyle/>
          <a:p>
            <a:r>
              <a:rPr lang="en-US" dirty="0"/>
              <a:t>Challenge #5 (Linux)</a:t>
            </a:r>
            <a:br>
              <a:rPr lang="en-US" dirty="0"/>
            </a:br>
            <a:r>
              <a:rPr lang="en-US" sz="3600" dirty="0">
                <a:solidFill>
                  <a:srgbClr val="0078D7"/>
                </a:solidFill>
              </a:rPr>
              <a:t>Let’s do something real…</a:t>
            </a:r>
            <a:endParaRPr lang="en-US" dirty="0">
              <a:solidFill>
                <a:srgbClr val="0078D7"/>
              </a:solidFill>
            </a:endParaRPr>
          </a:p>
        </p:txBody>
      </p:sp>
      <p:sp>
        <p:nvSpPr>
          <p:cNvPr id="4" name="TextBox 3">
            <a:extLst>
              <a:ext uri="{FF2B5EF4-FFF2-40B4-BE49-F238E27FC236}">
                <a16:creationId xmlns:a16="http://schemas.microsoft.com/office/drawing/2014/main" id="{26C9236A-6090-49B1-BAFC-19BCCFE660C7}"/>
              </a:ext>
            </a:extLst>
          </p:cNvPr>
          <p:cNvSpPr txBox="1"/>
          <p:nvPr/>
        </p:nvSpPr>
        <p:spPr>
          <a:xfrm>
            <a:off x="219607" y="5627081"/>
            <a:ext cx="11972393" cy="627864"/>
          </a:xfrm>
          <a:prstGeom prst="rect">
            <a:avLst/>
          </a:prstGeom>
          <a:noFill/>
        </p:spPr>
        <p:txBody>
          <a:bodyPr wrap="square" lIns="182880" tIns="146304" rIns="182880" bIns="146304" rtlCol="0">
            <a:spAutoFit/>
          </a:bodyPr>
          <a:lstStyle/>
          <a:p>
            <a:pPr lvl="0">
              <a:lnSpc>
                <a:spcPct val="90000"/>
              </a:lnSpc>
              <a:spcAft>
                <a:spcPts val="600"/>
              </a:spcAft>
              <a:defRPr/>
            </a:pPr>
            <a:r>
              <a:rPr kumimoji="0" lang="en-US" sz="2400" b="1" i="0" u="none" strike="noStrike" kern="1200" cap="none" spc="0" normalizeH="0" baseline="0" noProof="0" dirty="0">
                <a:ln>
                  <a:noFill/>
                </a:ln>
                <a:solidFill>
                  <a:srgbClr val="000000"/>
                </a:solidFill>
                <a:effectLst/>
                <a:uLnTx/>
                <a:uFillTx/>
                <a:latin typeface="Segoe UI"/>
                <a:ea typeface="+mn-ea"/>
                <a:cs typeface="+mn-cs"/>
              </a:rPr>
              <a:t>Hint:</a:t>
            </a:r>
            <a:r>
              <a:rPr kumimoji="0" lang="en-US" sz="2400" b="0" i="0" u="none" strike="noStrike" kern="1200" cap="none" spc="0" normalizeH="0" baseline="0" noProof="0" dirty="0">
                <a:ln>
                  <a:noFill/>
                </a:ln>
                <a:solidFill>
                  <a:srgbClr val="00B0F0"/>
                </a:solidFill>
                <a:effectLst/>
                <a:uLnTx/>
                <a:uFillTx/>
                <a:latin typeface="Segoe UI"/>
                <a:ea typeface="+mn-ea"/>
                <a:cs typeface="+mn-cs"/>
              </a:rPr>
              <a:t> </a:t>
            </a:r>
            <a:r>
              <a:rPr lang="en-US" sz="2400" dirty="0">
                <a:solidFill>
                  <a:srgbClr val="00B050"/>
                </a:solidFill>
              </a:rPr>
              <a:t>Globally </a:t>
            </a:r>
            <a:r>
              <a:rPr kumimoji="0" lang="en-US" sz="2400" b="0" i="0" u="none" strike="noStrike" kern="1200" cap="none" spc="0" normalizeH="0" baseline="0" noProof="0" dirty="0">
                <a:ln>
                  <a:noFill/>
                </a:ln>
                <a:solidFill>
                  <a:srgbClr val="00B050"/>
                </a:solidFill>
                <a:effectLst/>
                <a:uLnTx/>
                <a:uFillTx/>
                <a:latin typeface="Segoe UI"/>
                <a:ea typeface="+mn-ea"/>
                <a:cs typeface="+mn-cs"/>
              </a:rPr>
              <a:t>unique naming context, and complex dependencies. </a:t>
            </a:r>
            <a:r>
              <a:rPr kumimoji="0" lang="en-US" sz="2400" b="0" i="0" u="none" strike="noStrike" kern="1200" cap="none" spc="0" normalizeH="0" baseline="0" noProof="0" dirty="0">
                <a:ln>
                  <a:noFill/>
                </a:ln>
                <a:solidFill>
                  <a:srgbClr val="00B050"/>
                </a:solidFill>
                <a:effectLst/>
                <a:uLnTx/>
                <a:uFillTx/>
                <a:latin typeface="Segoe UI"/>
                <a:ea typeface="+mn-ea"/>
                <a:cs typeface="+mn-cs"/>
                <a:sym typeface="Wingdings" panose="05000000000000000000" pitchFamily="2" charset="2"/>
              </a:rPr>
              <a:t></a:t>
            </a:r>
            <a:r>
              <a:rPr kumimoji="0" lang="en-US" sz="2400" b="0" i="0" u="none" strike="noStrike" kern="1200" cap="none" spc="0" normalizeH="0" baseline="0" noProof="0" dirty="0">
                <a:ln>
                  <a:noFill/>
                </a:ln>
                <a:solidFill>
                  <a:srgbClr val="00B050"/>
                </a:solidFill>
                <a:effectLst/>
                <a:uLnTx/>
                <a:uFillTx/>
                <a:latin typeface="Segoe UI"/>
                <a:ea typeface="+mn-ea"/>
                <a:cs typeface="+mn-cs"/>
              </a:rPr>
              <a:t> </a:t>
            </a:r>
          </a:p>
        </p:txBody>
      </p:sp>
    </p:spTree>
    <p:extLst>
      <p:ext uri="{BB962C8B-B14F-4D97-AF65-F5344CB8AC3E}">
        <p14:creationId xmlns:p14="http://schemas.microsoft.com/office/powerpoint/2010/main" val="7702418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2823915"/>
          </a:xfrm>
        </p:spPr>
        <p:txBody>
          <a:bodyPr/>
          <a:lstStyle/>
          <a:p>
            <a:r>
              <a:rPr lang="en-US" dirty="0"/>
              <a:t>ARM Templates:</a:t>
            </a:r>
            <a:br>
              <a:rPr lang="en-US" dirty="0"/>
            </a:br>
            <a:r>
              <a:rPr lang="en-US" sz="6000" dirty="0">
                <a:solidFill>
                  <a:srgbClr val="FFC000"/>
                </a:solidFill>
              </a:rPr>
              <a:t>configuration management via custom script extension</a:t>
            </a:r>
            <a:endParaRPr lang="en-US" dirty="0">
              <a:solidFill>
                <a:srgbClr val="FFC000"/>
              </a:solidFill>
            </a:endParaRPr>
          </a:p>
        </p:txBody>
      </p:sp>
    </p:spTree>
    <p:extLst>
      <p:ext uri="{BB962C8B-B14F-4D97-AF65-F5344CB8AC3E}">
        <p14:creationId xmlns:p14="http://schemas.microsoft.com/office/powerpoint/2010/main" val="573283593"/>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8" y="1733442"/>
            <a:ext cx="11653523" cy="3675237"/>
          </a:xfrm>
        </p:spPr>
        <p:txBody>
          <a:bodyPr/>
          <a:lstStyle/>
          <a:p>
            <a:r>
              <a:rPr lang="en-US" dirty="0"/>
              <a:t>Extend template to configure the VM as a webserver</a:t>
            </a:r>
          </a:p>
          <a:p>
            <a:r>
              <a:rPr lang="en-US" dirty="0"/>
              <a:t>VM Requirements:</a:t>
            </a:r>
          </a:p>
          <a:p>
            <a:pPr lvl="1"/>
            <a:r>
              <a:rPr lang="en-US" dirty="0"/>
              <a:t>Linux VM (Ubuntu)</a:t>
            </a:r>
          </a:p>
          <a:p>
            <a:pPr lvl="1"/>
            <a:r>
              <a:rPr lang="en-US" dirty="0"/>
              <a:t>Apache website</a:t>
            </a:r>
          </a:p>
          <a:p>
            <a:pPr lvl="1"/>
            <a:r>
              <a:rPr lang="en-US" dirty="0"/>
              <a:t>Pull website config from: </a:t>
            </a:r>
            <a:r>
              <a:rPr lang="en-US" dirty="0">
                <a:hlinkClick r:id="rId3"/>
              </a:rPr>
              <a:t>https://raw.githubusercontent.com/microsoft/WhatTheHack/master/011-InfraAsCode-ARM-DSC/Student/Resources/ARM-Challenge-04/create-key-vault-CLI.sh</a:t>
            </a:r>
            <a:endParaRPr lang="en-US" dirty="0"/>
          </a:p>
        </p:txBody>
      </p:sp>
      <p:sp>
        <p:nvSpPr>
          <p:cNvPr id="3" name="Title 2"/>
          <p:cNvSpPr>
            <a:spLocks noGrp="1"/>
          </p:cNvSpPr>
          <p:nvPr>
            <p:ph type="title"/>
          </p:nvPr>
        </p:nvSpPr>
        <p:spPr/>
        <p:txBody>
          <a:bodyPr/>
          <a:lstStyle/>
          <a:p>
            <a:r>
              <a:rPr lang="en-US" dirty="0"/>
              <a:t>Challenge #6 </a:t>
            </a:r>
            <a:br>
              <a:rPr lang="en-US" dirty="0"/>
            </a:br>
            <a:r>
              <a:rPr lang="en-US" sz="3600" dirty="0">
                <a:solidFill>
                  <a:srgbClr val="0078D7"/>
                </a:solidFill>
              </a:rPr>
              <a:t>Configure the VM</a:t>
            </a:r>
            <a:endParaRPr lang="en-US" dirty="0">
              <a:solidFill>
                <a:srgbClr val="0078D7"/>
              </a:solidFill>
            </a:endParaRPr>
          </a:p>
        </p:txBody>
      </p:sp>
      <p:sp>
        <p:nvSpPr>
          <p:cNvPr id="4" name="TextBox 3">
            <a:extLst>
              <a:ext uri="{FF2B5EF4-FFF2-40B4-BE49-F238E27FC236}">
                <a16:creationId xmlns:a16="http://schemas.microsoft.com/office/drawing/2014/main" id="{26C9236A-6090-49B1-BAFC-19BCCFE660C7}"/>
              </a:ext>
            </a:extLst>
          </p:cNvPr>
          <p:cNvSpPr txBox="1"/>
          <p:nvPr/>
        </p:nvSpPr>
        <p:spPr>
          <a:xfrm>
            <a:off x="219607" y="5627081"/>
            <a:ext cx="11972393" cy="9602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Segoe UI"/>
                <a:ea typeface="+mn-ea"/>
                <a:cs typeface="+mn-cs"/>
              </a:rPr>
              <a:t>Hint:</a:t>
            </a:r>
            <a:r>
              <a:rPr kumimoji="0" lang="en-US" sz="2400" b="0" i="0" u="none" strike="noStrike" kern="1200" cap="none" spc="0" normalizeH="0" baseline="0" noProof="0" dirty="0">
                <a:ln>
                  <a:noFill/>
                </a:ln>
                <a:solidFill>
                  <a:srgbClr val="00B0F0"/>
                </a:solidFill>
                <a:effectLst/>
                <a:uLnTx/>
                <a:uFillTx/>
                <a:latin typeface="Segoe UI"/>
                <a:ea typeface="+mn-ea"/>
                <a:cs typeface="+mn-cs"/>
              </a:rPr>
              <a:t> </a:t>
            </a:r>
            <a:r>
              <a:rPr kumimoji="0" lang="en-US" sz="2400" b="0" i="0" u="none" strike="noStrike" kern="1200" cap="none" spc="0" normalizeH="0" baseline="0" noProof="0" dirty="0">
                <a:ln>
                  <a:noFill/>
                </a:ln>
                <a:solidFill>
                  <a:srgbClr val="00B050"/>
                </a:solidFill>
                <a:effectLst/>
                <a:uLnTx/>
                <a:uFillTx/>
                <a:latin typeface="Segoe UI"/>
                <a:ea typeface="+mn-ea"/>
                <a:cs typeface="+mn-cs"/>
              </a:rPr>
              <a:t>Custom script extensions, globally unique naming context, and complex dependencies. </a:t>
            </a:r>
            <a:r>
              <a:rPr kumimoji="0" lang="en-US" sz="2400" b="0" i="0" u="none" strike="noStrike" kern="1200" cap="none" spc="0" normalizeH="0" baseline="0" noProof="0" dirty="0">
                <a:ln>
                  <a:noFill/>
                </a:ln>
                <a:solidFill>
                  <a:srgbClr val="00B050"/>
                </a:solidFill>
                <a:effectLst/>
                <a:uLnTx/>
                <a:uFillTx/>
                <a:latin typeface="Segoe UI"/>
                <a:ea typeface="+mn-ea"/>
                <a:cs typeface="+mn-cs"/>
                <a:sym typeface="Wingdings" panose="05000000000000000000" pitchFamily="2" charset="2"/>
              </a:rPr>
              <a:t></a:t>
            </a:r>
            <a:r>
              <a:rPr kumimoji="0" lang="en-US" sz="2400" b="0" i="0" u="none" strike="noStrike" kern="1200" cap="none" spc="0" normalizeH="0" baseline="0" noProof="0" dirty="0">
                <a:ln>
                  <a:noFill/>
                </a:ln>
                <a:solidFill>
                  <a:srgbClr val="00B050"/>
                </a:solidFill>
                <a:effectLst/>
                <a:uLnTx/>
                <a:uFillTx/>
                <a:latin typeface="Segoe UI"/>
                <a:ea typeface="+mn-ea"/>
                <a:cs typeface="+mn-cs"/>
              </a:rPr>
              <a:t> </a:t>
            </a:r>
          </a:p>
        </p:txBody>
      </p:sp>
    </p:spTree>
    <p:extLst>
      <p:ext uri="{BB962C8B-B14F-4D97-AF65-F5344CB8AC3E}">
        <p14:creationId xmlns:p14="http://schemas.microsoft.com/office/powerpoint/2010/main" val="34967697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92918"/>
          </a:xfrm>
        </p:spPr>
        <p:txBody>
          <a:bodyPr/>
          <a:lstStyle/>
          <a:p>
            <a:r>
              <a:rPr lang="en-US" dirty="0"/>
              <a:t>ARM Templates:</a:t>
            </a:r>
            <a:br>
              <a:rPr lang="en-US" dirty="0"/>
            </a:br>
            <a:r>
              <a:rPr lang="en-US" sz="6000" dirty="0">
                <a:solidFill>
                  <a:srgbClr val="FFC000"/>
                </a:solidFill>
              </a:rPr>
              <a:t>Implementing high availability</a:t>
            </a:r>
            <a:endParaRPr lang="en-US" dirty="0">
              <a:solidFill>
                <a:srgbClr val="FFC000"/>
              </a:solidFill>
            </a:endParaRPr>
          </a:p>
        </p:txBody>
      </p:sp>
    </p:spTree>
    <p:extLst>
      <p:ext uri="{BB962C8B-B14F-4D97-AF65-F5344CB8AC3E}">
        <p14:creationId xmlns:p14="http://schemas.microsoft.com/office/powerpoint/2010/main" val="366046386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1558" y="1811136"/>
            <a:ext cx="11653523" cy="2831096"/>
          </a:xfrm>
        </p:spPr>
        <p:txBody>
          <a:bodyPr/>
          <a:lstStyle/>
          <a:p>
            <a:r>
              <a:rPr lang="en-US" dirty="0"/>
              <a:t>Availability within a single Azure region</a:t>
            </a:r>
          </a:p>
          <a:p>
            <a:r>
              <a:rPr lang="en-US" dirty="0"/>
              <a:t>Expectation is little or no downtime (99.x % uptime)</a:t>
            </a:r>
          </a:p>
          <a:p>
            <a:r>
              <a:rPr lang="en-US" dirty="0"/>
              <a:t>IaaS – Customer responsibility</a:t>
            </a:r>
          </a:p>
          <a:p>
            <a:r>
              <a:rPr lang="en-US" dirty="0"/>
              <a:t>PaaS – Azure responsibility</a:t>
            </a:r>
          </a:p>
        </p:txBody>
      </p:sp>
      <p:sp>
        <p:nvSpPr>
          <p:cNvPr id="3" name="Title 2"/>
          <p:cNvSpPr>
            <a:spLocks noGrp="1"/>
          </p:cNvSpPr>
          <p:nvPr>
            <p:ph type="title"/>
          </p:nvPr>
        </p:nvSpPr>
        <p:spPr/>
        <p:txBody>
          <a:bodyPr/>
          <a:lstStyle/>
          <a:p>
            <a:r>
              <a:rPr lang="en-US" dirty="0"/>
              <a:t>High Availability </a:t>
            </a:r>
            <a:br>
              <a:rPr lang="en-US" dirty="0"/>
            </a:br>
            <a:r>
              <a:rPr lang="en-US" sz="3600" dirty="0">
                <a:solidFill>
                  <a:srgbClr val="0078D7"/>
                </a:solidFill>
              </a:rPr>
              <a:t>What does that mean?</a:t>
            </a:r>
            <a:endParaRPr lang="en-US" dirty="0">
              <a:solidFill>
                <a:srgbClr val="0078D7"/>
              </a:solidFill>
            </a:endParaRPr>
          </a:p>
        </p:txBody>
      </p:sp>
    </p:spTree>
    <p:extLst>
      <p:ext uri="{BB962C8B-B14F-4D97-AF65-F5344CB8AC3E}">
        <p14:creationId xmlns:p14="http://schemas.microsoft.com/office/powerpoint/2010/main" val="3243254093"/>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1558" y="2432405"/>
            <a:ext cx="6958582" cy="3514808"/>
          </a:xfrm>
        </p:spPr>
        <p:txBody>
          <a:bodyPr anchor="ctr"/>
          <a:lstStyle/>
          <a:p>
            <a:r>
              <a:rPr lang="en-US" sz="3600" b="0" i="0" dirty="0">
                <a:solidFill>
                  <a:srgbClr val="24292E"/>
                </a:solidFill>
                <a:effectLst/>
              </a:rPr>
              <a:t>Availability Sets – 99.95% SLA</a:t>
            </a:r>
          </a:p>
          <a:p>
            <a:pPr lvl="1"/>
            <a:r>
              <a:rPr lang="en-US" sz="2800" b="0" i="0" dirty="0">
                <a:solidFill>
                  <a:srgbClr val="24292E"/>
                </a:solidFill>
                <a:effectLst/>
                <a:latin typeface="Segoe UI Light" panose="020B0502040204020203" pitchFamily="34" charset="0"/>
                <a:cs typeface="Segoe UI Light" panose="020B0502040204020203" pitchFamily="34" charset="0"/>
              </a:rPr>
              <a:t>2 or more VMs in an Availability Set configured behind a Load Balancer </a:t>
            </a:r>
          </a:p>
          <a:p>
            <a:r>
              <a:rPr lang="en-US" sz="3600" b="0" i="0" dirty="0">
                <a:solidFill>
                  <a:srgbClr val="24292E"/>
                </a:solidFill>
                <a:effectLst/>
              </a:rPr>
              <a:t>Availability Zones – 99.99% SLA</a:t>
            </a:r>
          </a:p>
          <a:p>
            <a:pPr lvl="1"/>
            <a:r>
              <a:rPr lang="en-US" sz="2800" b="0" i="0" dirty="0">
                <a:solidFill>
                  <a:srgbClr val="24292E"/>
                </a:solidFill>
                <a:effectLst/>
                <a:latin typeface="+mj-lt"/>
              </a:rPr>
              <a:t>2 or more VMs spread across Availability Zones configured behind a Standard Load Balancer</a:t>
            </a:r>
          </a:p>
        </p:txBody>
      </p:sp>
      <p:sp>
        <p:nvSpPr>
          <p:cNvPr id="3" name="Title 2"/>
          <p:cNvSpPr>
            <a:spLocks noGrp="1"/>
          </p:cNvSpPr>
          <p:nvPr>
            <p:ph type="title"/>
          </p:nvPr>
        </p:nvSpPr>
        <p:spPr/>
        <p:txBody>
          <a:bodyPr/>
          <a:lstStyle/>
          <a:p>
            <a:r>
              <a:rPr lang="en-US" dirty="0"/>
              <a:t>High Availability </a:t>
            </a:r>
            <a:br>
              <a:rPr lang="en-US" dirty="0"/>
            </a:br>
            <a:r>
              <a:rPr lang="en-US" sz="3600" dirty="0">
                <a:solidFill>
                  <a:srgbClr val="0078D7"/>
                </a:solidFill>
              </a:rPr>
              <a:t>How do you implement it?</a:t>
            </a:r>
            <a:endParaRPr lang="en-US" dirty="0">
              <a:solidFill>
                <a:srgbClr val="0078D7"/>
              </a:solidFill>
            </a:endParaRPr>
          </a:p>
        </p:txBody>
      </p:sp>
      <p:pic>
        <p:nvPicPr>
          <p:cNvPr id="4" name="Content Placeholder 4">
            <a:extLst>
              <a:ext uri="{FF2B5EF4-FFF2-40B4-BE49-F238E27FC236}">
                <a16:creationId xmlns:a16="http://schemas.microsoft.com/office/drawing/2014/main" id="{6B75E4D4-8545-4367-A8E6-277703B572E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3962" r="15310"/>
          <a:stretch/>
        </p:blipFill>
        <p:spPr>
          <a:xfrm>
            <a:off x="7897133" y="996583"/>
            <a:ext cx="3150328" cy="2682284"/>
          </a:xfrm>
          <a:prstGeom prst="rect">
            <a:avLst/>
          </a:prstGeom>
        </p:spPr>
      </p:pic>
      <p:pic>
        <p:nvPicPr>
          <p:cNvPr id="6" name="Picture 5">
            <a:extLst>
              <a:ext uri="{FF2B5EF4-FFF2-40B4-BE49-F238E27FC236}">
                <a16:creationId xmlns:a16="http://schemas.microsoft.com/office/drawing/2014/main" id="{B95D703E-ABFA-4BCC-9963-90E4AB5E2F43}"/>
              </a:ext>
            </a:extLst>
          </p:cNvPr>
          <p:cNvPicPr>
            <a:picLocks noChangeAspect="1"/>
          </p:cNvPicPr>
          <p:nvPr/>
        </p:nvPicPr>
        <p:blipFill>
          <a:blip r:embed="rId4"/>
          <a:stretch>
            <a:fillRect/>
          </a:stretch>
        </p:blipFill>
        <p:spPr>
          <a:xfrm>
            <a:off x="7897133" y="3859791"/>
            <a:ext cx="3150328" cy="2708693"/>
          </a:xfrm>
          <a:prstGeom prst="rect">
            <a:avLst/>
          </a:prstGeom>
        </p:spPr>
      </p:pic>
    </p:spTree>
    <p:extLst>
      <p:ext uri="{BB962C8B-B14F-4D97-AF65-F5344CB8AC3E}">
        <p14:creationId xmlns:p14="http://schemas.microsoft.com/office/powerpoint/2010/main" val="96706330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38" y="1310642"/>
            <a:ext cx="11653523" cy="1098762"/>
          </a:xfrm>
        </p:spPr>
        <p:txBody>
          <a:bodyPr/>
          <a:lstStyle/>
          <a:p>
            <a:pPr algn="ctr"/>
            <a:r>
              <a:rPr lang="en-US" sz="6600" dirty="0">
                <a:solidFill>
                  <a:schemeClr val="accent4"/>
                </a:solidFill>
              </a:rPr>
              <a:t>Why use </a:t>
            </a:r>
            <a:r>
              <a:rPr lang="en-US" sz="6600" dirty="0">
                <a:solidFill>
                  <a:schemeClr val="tx1"/>
                </a:solidFill>
              </a:rPr>
              <a:t>Infrastructure as Code?</a:t>
            </a:r>
          </a:p>
        </p:txBody>
      </p:sp>
    </p:spTree>
    <p:extLst>
      <p:ext uri="{BB962C8B-B14F-4D97-AF65-F5344CB8AC3E}">
        <p14:creationId xmlns:p14="http://schemas.microsoft.com/office/powerpoint/2010/main" val="3689051876"/>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92918"/>
          </a:xfrm>
        </p:spPr>
        <p:txBody>
          <a:bodyPr/>
          <a:lstStyle/>
          <a:p>
            <a:r>
              <a:rPr lang="en-US" dirty="0"/>
              <a:t>ARM Template Function:</a:t>
            </a:r>
            <a:br>
              <a:rPr lang="en-US" dirty="0"/>
            </a:br>
            <a:r>
              <a:rPr lang="en-US" sz="6000" dirty="0" err="1">
                <a:solidFill>
                  <a:srgbClr val="FFC000"/>
                </a:solidFill>
              </a:rPr>
              <a:t>copyIndex</a:t>
            </a:r>
            <a:r>
              <a:rPr lang="en-US" sz="6000" dirty="0">
                <a:solidFill>
                  <a:srgbClr val="FFC000"/>
                </a:solidFill>
              </a:rPr>
              <a:t>() aka looping</a:t>
            </a:r>
            <a:endParaRPr lang="en-US" dirty="0">
              <a:solidFill>
                <a:srgbClr val="FFC000"/>
              </a:solidFill>
            </a:endParaRPr>
          </a:p>
        </p:txBody>
      </p:sp>
    </p:spTree>
    <p:extLst>
      <p:ext uri="{BB962C8B-B14F-4D97-AF65-F5344CB8AC3E}">
        <p14:creationId xmlns:p14="http://schemas.microsoft.com/office/powerpoint/2010/main" val="2937976410"/>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Segoe UI Light" panose="020B0502040204020203" pitchFamily="34" charset="0"/>
                <a:cs typeface="Segoe UI Light" panose="020B0502040204020203" pitchFamily="34" charset="0"/>
              </a:rPr>
              <a:t>copyIndex</a:t>
            </a:r>
            <a:r>
              <a:rPr lang="en-US" dirty="0">
                <a:latin typeface="Segoe UI Light" panose="020B0502040204020203" pitchFamily="34" charset="0"/>
                <a:cs typeface="Segoe UI Light" panose="020B0502040204020203" pitchFamily="34" charset="0"/>
              </a:rPr>
              <a:t>()… Numeric Function</a:t>
            </a:r>
          </a:p>
        </p:txBody>
      </p:sp>
      <p:sp>
        <p:nvSpPr>
          <p:cNvPr id="3" name="Content Placeholder 2"/>
          <p:cNvSpPr>
            <a:spLocks noGrp="1"/>
          </p:cNvSpPr>
          <p:nvPr>
            <p:ph idx="1"/>
          </p:nvPr>
        </p:nvSpPr>
        <p:spPr/>
        <p:txBody>
          <a:bodyPr>
            <a:normAutofit fontScale="77500" lnSpcReduction="20000"/>
          </a:bodyPr>
          <a:lstStyle/>
          <a:p>
            <a:r>
              <a:rPr lang="en-US" dirty="0">
                <a:latin typeface="Segoe UI Light" panose="020B0502040204020203" pitchFamily="34" charset="0"/>
                <a:cs typeface="Segoe UI Light" panose="020B0502040204020203" pitchFamily="34" charset="0"/>
              </a:rPr>
              <a:t>Add a “copy” section to a resource and reference with the </a:t>
            </a:r>
            <a:r>
              <a:rPr lang="en-US" dirty="0" err="1">
                <a:latin typeface="Segoe UI Light" panose="020B0502040204020203" pitchFamily="34" charset="0"/>
                <a:cs typeface="Segoe UI Light" panose="020B0502040204020203" pitchFamily="34" charset="0"/>
              </a:rPr>
              <a:t>copyIndex</a:t>
            </a:r>
            <a:r>
              <a:rPr lang="en-US" dirty="0">
                <a:latin typeface="Segoe UI Light" panose="020B0502040204020203" pitchFamily="34" charset="0"/>
                <a:cs typeface="Segoe UI Light" panose="020B0502040204020203" pitchFamily="34" charset="0"/>
              </a:rPr>
              <a:t>() function</a:t>
            </a:r>
          </a:p>
          <a:p>
            <a:pPr marL="0" indent="0">
              <a:buNone/>
            </a:pPr>
            <a:endParaRPr lang="en-US" dirty="0">
              <a:latin typeface="Segoe UI Light" panose="020B0502040204020203" pitchFamily="34" charset="0"/>
              <a:cs typeface="Segoe UI Light" panose="020B0502040204020203" pitchFamily="34" charset="0"/>
            </a:endParaRPr>
          </a:p>
          <a:p>
            <a:pPr marL="0" indent="0">
              <a:lnSpc>
                <a:spcPct val="70000"/>
              </a:lnSpc>
              <a:spcBef>
                <a:spcPts val="600"/>
              </a:spcBef>
              <a:buNone/>
            </a:pPr>
            <a:r>
              <a:rPr lang="en-US" sz="1900" dirty="0">
                <a:latin typeface="Consolas" panose="020B0609020204030204" pitchFamily="49" charset="0"/>
                <a:cs typeface="Courier New" panose="02070309020205020404" pitchFamily="49" charset="0"/>
              </a:rPr>
              <a:t>"resources": [</a:t>
            </a:r>
          </a:p>
          <a:p>
            <a:pPr marL="0" indent="0">
              <a:lnSpc>
                <a:spcPct val="70000"/>
              </a:lnSpc>
              <a:spcBef>
                <a:spcPts val="600"/>
              </a:spcBef>
              <a:buNone/>
            </a:pPr>
            <a:r>
              <a:rPr lang="en-US" sz="1900" dirty="0">
                <a:latin typeface="Consolas" panose="020B0609020204030204" pitchFamily="49" charset="0"/>
                <a:cs typeface="Courier New" panose="02070309020205020404" pitchFamily="49" charset="0"/>
              </a:rPr>
              <a:t>        {</a:t>
            </a:r>
          </a:p>
          <a:p>
            <a:pPr marL="0" indent="0">
              <a:lnSpc>
                <a:spcPct val="70000"/>
              </a:lnSpc>
              <a:spcBef>
                <a:spcPts val="600"/>
              </a:spcBef>
              <a:buNone/>
            </a:pPr>
            <a:r>
              <a:rPr lang="en-US" sz="1900" dirty="0">
                <a:latin typeface="Consolas" panose="020B0609020204030204" pitchFamily="49" charset="0"/>
                <a:cs typeface="Courier New" panose="02070309020205020404" pitchFamily="49" charset="0"/>
              </a:rPr>
              <a:t>            "</a:t>
            </a:r>
            <a:r>
              <a:rPr lang="en-US" sz="1900" dirty="0" err="1">
                <a:latin typeface="Consolas" panose="020B0609020204030204" pitchFamily="49" charset="0"/>
                <a:cs typeface="Courier New" panose="02070309020205020404" pitchFamily="49" charset="0"/>
              </a:rPr>
              <a:t>apiVersion</a:t>
            </a:r>
            <a:r>
              <a:rPr lang="en-US" sz="1900" dirty="0">
                <a:latin typeface="Consolas" panose="020B0609020204030204" pitchFamily="49" charset="0"/>
                <a:cs typeface="Courier New" panose="02070309020205020404" pitchFamily="49" charset="0"/>
              </a:rPr>
              <a:t>": "2016-01-01",</a:t>
            </a:r>
          </a:p>
          <a:p>
            <a:pPr marL="0" indent="0">
              <a:lnSpc>
                <a:spcPct val="70000"/>
              </a:lnSpc>
              <a:spcBef>
                <a:spcPts val="600"/>
              </a:spcBef>
              <a:buNone/>
            </a:pPr>
            <a:r>
              <a:rPr lang="en-US" sz="1900" b="1" dirty="0">
                <a:latin typeface="Consolas" panose="020B0609020204030204" pitchFamily="49" charset="0"/>
                <a:cs typeface="Courier New" panose="02070309020205020404" pitchFamily="49" charset="0"/>
              </a:rPr>
              <a:t>            "type": "</a:t>
            </a:r>
            <a:r>
              <a:rPr lang="en-US" sz="1900" b="1" dirty="0" err="1">
                <a:latin typeface="Consolas" panose="020B0609020204030204" pitchFamily="49" charset="0"/>
                <a:cs typeface="Courier New" panose="02070309020205020404" pitchFamily="49" charset="0"/>
              </a:rPr>
              <a:t>Microsoft.Storage</a:t>
            </a:r>
            <a:r>
              <a:rPr lang="en-US" sz="1900" b="1" dirty="0">
                <a:latin typeface="Consolas" panose="020B0609020204030204" pitchFamily="49" charset="0"/>
                <a:cs typeface="Courier New" panose="02070309020205020404" pitchFamily="49" charset="0"/>
              </a:rPr>
              <a:t>/</a:t>
            </a:r>
            <a:r>
              <a:rPr lang="en-US" sz="1900" b="1" dirty="0" err="1">
                <a:latin typeface="Consolas" panose="020B0609020204030204" pitchFamily="49" charset="0"/>
                <a:cs typeface="Courier New" panose="02070309020205020404" pitchFamily="49" charset="0"/>
              </a:rPr>
              <a:t>storageAccounts</a:t>
            </a:r>
            <a:r>
              <a:rPr lang="en-US" sz="1900" b="1" dirty="0">
                <a:latin typeface="Consolas" panose="020B0609020204030204" pitchFamily="49" charset="0"/>
                <a:cs typeface="Courier New" panose="02070309020205020404" pitchFamily="49" charset="0"/>
              </a:rPr>
              <a:t>",</a:t>
            </a:r>
          </a:p>
          <a:p>
            <a:pPr marL="0" indent="0">
              <a:lnSpc>
                <a:spcPct val="70000"/>
              </a:lnSpc>
              <a:spcBef>
                <a:spcPts val="600"/>
              </a:spcBef>
              <a:buNone/>
            </a:pPr>
            <a:r>
              <a:rPr lang="en-US" sz="1900" dirty="0">
                <a:latin typeface="Consolas" panose="020B0609020204030204" pitchFamily="49" charset="0"/>
                <a:cs typeface="Courier New" panose="02070309020205020404" pitchFamily="49" charset="0"/>
              </a:rPr>
              <a:t>            </a:t>
            </a:r>
            <a:r>
              <a:rPr lang="en-US" sz="1900" dirty="0">
                <a:highlight>
                  <a:srgbClr val="FFFF00"/>
                </a:highlight>
                <a:latin typeface="Consolas" panose="020B0609020204030204" pitchFamily="49" charset="0"/>
                <a:cs typeface="Courier New" panose="02070309020205020404" pitchFamily="49" charset="0"/>
              </a:rPr>
              <a:t>"name": "[</a:t>
            </a:r>
            <a:r>
              <a:rPr lang="en-US" sz="1900" dirty="0" err="1">
                <a:highlight>
                  <a:srgbClr val="FFFF00"/>
                </a:highlight>
                <a:latin typeface="Consolas" panose="020B0609020204030204" pitchFamily="49" charset="0"/>
                <a:cs typeface="Courier New" panose="02070309020205020404" pitchFamily="49" charset="0"/>
              </a:rPr>
              <a:t>concat</a:t>
            </a:r>
            <a:r>
              <a:rPr lang="en-US" sz="1900" dirty="0">
                <a:highlight>
                  <a:srgbClr val="FFFF00"/>
                </a:highlight>
                <a:latin typeface="Consolas" panose="020B0609020204030204" pitchFamily="49" charset="0"/>
                <a:cs typeface="Courier New" panose="02070309020205020404" pitchFamily="49" charset="0"/>
              </a:rPr>
              <a:t>(</a:t>
            </a:r>
            <a:r>
              <a:rPr lang="en-US" sz="1900" dirty="0" err="1">
                <a:highlight>
                  <a:srgbClr val="FFFF00"/>
                </a:highlight>
                <a:latin typeface="Consolas" panose="020B0609020204030204" pitchFamily="49" charset="0"/>
                <a:cs typeface="Courier New" panose="02070309020205020404" pitchFamily="49" charset="0"/>
              </a:rPr>
              <a:t>copyIndex</a:t>
            </a:r>
            <a:r>
              <a:rPr lang="en-US" sz="1900" dirty="0">
                <a:highlight>
                  <a:srgbClr val="FFFF00"/>
                </a:highlight>
                <a:latin typeface="Consolas" panose="020B0609020204030204" pitchFamily="49" charset="0"/>
                <a:cs typeface="Courier New" panose="02070309020205020404" pitchFamily="49" charset="0"/>
              </a:rPr>
              <a:t>(),'storage', </a:t>
            </a:r>
            <a:r>
              <a:rPr lang="en-US" sz="1900" dirty="0" err="1">
                <a:highlight>
                  <a:srgbClr val="FFFF00"/>
                </a:highlight>
                <a:latin typeface="Consolas" panose="020B0609020204030204" pitchFamily="49" charset="0"/>
                <a:cs typeface="Courier New" panose="02070309020205020404" pitchFamily="49" charset="0"/>
              </a:rPr>
              <a:t>uniqueString</a:t>
            </a:r>
            <a:r>
              <a:rPr lang="en-US" sz="1900" dirty="0">
                <a:highlight>
                  <a:srgbClr val="FFFF00"/>
                </a:highlight>
                <a:latin typeface="Consolas" panose="020B0609020204030204" pitchFamily="49" charset="0"/>
                <a:cs typeface="Courier New" panose="02070309020205020404" pitchFamily="49" charset="0"/>
              </a:rPr>
              <a:t>(</a:t>
            </a:r>
            <a:r>
              <a:rPr lang="en-US" sz="1900" dirty="0" err="1">
                <a:highlight>
                  <a:srgbClr val="FFFF00"/>
                </a:highlight>
                <a:latin typeface="Consolas" panose="020B0609020204030204" pitchFamily="49" charset="0"/>
                <a:cs typeface="Courier New" panose="02070309020205020404" pitchFamily="49" charset="0"/>
              </a:rPr>
              <a:t>resourceGroup</a:t>
            </a:r>
            <a:r>
              <a:rPr lang="en-US" sz="1900" dirty="0">
                <a:highlight>
                  <a:srgbClr val="FFFF00"/>
                </a:highlight>
                <a:latin typeface="Consolas" panose="020B0609020204030204" pitchFamily="49" charset="0"/>
                <a:cs typeface="Courier New" panose="02070309020205020404" pitchFamily="49" charset="0"/>
              </a:rPr>
              <a:t>().id))]",</a:t>
            </a:r>
          </a:p>
          <a:p>
            <a:pPr marL="0" indent="0">
              <a:lnSpc>
                <a:spcPct val="70000"/>
              </a:lnSpc>
              <a:spcBef>
                <a:spcPts val="600"/>
              </a:spcBef>
              <a:buNone/>
            </a:pPr>
            <a:r>
              <a:rPr lang="en-US" sz="1900" dirty="0">
                <a:latin typeface="Consolas" panose="020B0609020204030204" pitchFamily="49" charset="0"/>
                <a:cs typeface="Courier New" panose="02070309020205020404" pitchFamily="49" charset="0"/>
              </a:rPr>
              <a:t>            "location": "[</a:t>
            </a:r>
            <a:r>
              <a:rPr lang="en-US" sz="1900" dirty="0" err="1">
                <a:latin typeface="Consolas" panose="020B0609020204030204" pitchFamily="49" charset="0"/>
                <a:cs typeface="Courier New" panose="02070309020205020404" pitchFamily="49" charset="0"/>
              </a:rPr>
              <a:t>resourceGroup</a:t>
            </a:r>
            <a:r>
              <a:rPr lang="en-US" sz="1900" dirty="0">
                <a:latin typeface="Consolas" panose="020B0609020204030204" pitchFamily="49" charset="0"/>
                <a:cs typeface="Courier New" panose="02070309020205020404" pitchFamily="49" charset="0"/>
              </a:rPr>
              <a:t>().location]",</a:t>
            </a:r>
          </a:p>
          <a:p>
            <a:pPr marL="0" indent="0">
              <a:lnSpc>
                <a:spcPct val="70000"/>
              </a:lnSpc>
              <a:spcBef>
                <a:spcPts val="600"/>
              </a:spcBef>
              <a:buNone/>
            </a:pPr>
            <a:r>
              <a:rPr lang="en-US" sz="1900" dirty="0">
                <a:latin typeface="Consolas" panose="020B0609020204030204" pitchFamily="49" charset="0"/>
                <a:cs typeface="Courier New" panose="02070309020205020404" pitchFamily="49" charset="0"/>
              </a:rPr>
              <a:t>            "</a:t>
            </a:r>
            <a:r>
              <a:rPr lang="en-US" sz="1900" dirty="0" err="1">
                <a:latin typeface="Consolas" panose="020B0609020204030204" pitchFamily="49" charset="0"/>
                <a:cs typeface="Courier New" panose="02070309020205020404" pitchFamily="49" charset="0"/>
              </a:rPr>
              <a:t>sku</a:t>
            </a:r>
            <a:r>
              <a:rPr lang="en-US" sz="1900" dirty="0">
                <a:latin typeface="Consolas" panose="020B0609020204030204" pitchFamily="49" charset="0"/>
                <a:cs typeface="Courier New" panose="02070309020205020404" pitchFamily="49" charset="0"/>
              </a:rPr>
              <a:t>": {</a:t>
            </a:r>
          </a:p>
          <a:p>
            <a:pPr marL="0" indent="0">
              <a:lnSpc>
                <a:spcPct val="70000"/>
              </a:lnSpc>
              <a:spcBef>
                <a:spcPts val="600"/>
              </a:spcBef>
              <a:buNone/>
            </a:pPr>
            <a:r>
              <a:rPr lang="en-US" sz="1900" dirty="0">
                <a:latin typeface="Consolas" panose="020B0609020204030204" pitchFamily="49" charset="0"/>
                <a:cs typeface="Courier New" panose="02070309020205020404" pitchFamily="49" charset="0"/>
              </a:rPr>
              <a:t>                "name": "</a:t>
            </a:r>
            <a:r>
              <a:rPr lang="en-US" sz="1900" dirty="0" err="1">
                <a:latin typeface="Consolas" panose="020B0609020204030204" pitchFamily="49" charset="0"/>
                <a:cs typeface="Courier New" panose="02070309020205020404" pitchFamily="49" charset="0"/>
              </a:rPr>
              <a:t>Standard_LRS</a:t>
            </a:r>
            <a:r>
              <a:rPr lang="en-US" sz="1900" dirty="0">
                <a:latin typeface="Consolas" panose="020B0609020204030204" pitchFamily="49" charset="0"/>
                <a:cs typeface="Courier New" panose="02070309020205020404" pitchFamily="49" charset="0"/>
              </a:rPr>
              <a:t>"</a:t>
            </a:r>
          </a:p>
          <a:p>
            <a:pPr marL="0" indent="0">
              <a:lnSpc>
                <a:spcPct val="70000"/>
              </a:lnSpc>
              <a:spcBef>
                <a:spcPts val="600"/>
              </a:spcBef>
              <a:buNone/>
            </a:pPr>
            <a:r>
              <a:rPr lang="en-US" sz="1900" dirty="0">
                <a:latin typeface="Consolas" panose="020B0609020204030204" pitchFamily="49" charset="0"/>
                <a:cs typeface="Courier New" panose="02070309020205020404" pitchFamily="49" charset="0"/>
              </a:rPr>
              <a:t>            },</a:t>
            </a:r>
          </a:p>
          <a:p>
            <a:pPr marL="0" indent="0">
              <a:lnSpc>
                <a:spcPct val="70000"/>
              </a:lnSpc>
              <a:spcBef>
                <a:spcPts val="600"/>
              </a:spcBef>
              <a:buNone/>
            </a:pPr>
            <a:r>
              <a:rPr lang="en-US" sz="1900" dirty="0">
                <a:latin typeface="Consolas" panose="020B0609020204030204" pitchFamily="49" charset="0"/>
                <a:cs typeface="Courier New" panose="02070309020205020404" pitchFamily="49" charset="0"/>
              </a:rPr>
              <a:t>            "kind": "Storage",</a:t>
            </a:r>
          </a:p>
          <a:p>
            <a:pPr marL="0" indent="0">
              <a:lnSpc>
                <a:spcPct val="70000"/>
              </a:lnSpc>
              <a:spcBef>
                <a:spcPts val="600"/>
              </a:spcBef>
              <a:buNone/>
            </a:pPr>
            <a:r>
              <a:rPr lang="en-US" sz="1900" dirty="0">
                <a:latin typeface="Consolas" panose="020B0609020204030204" pitchFamily="49" charset="0"/>
                <a:cs typeface="Courier New" panose="02070309020205020404" pitchFamily="49" charset="0"/>
              </a:rPr>
              <a:t>            "properties": {},</a:t>
            </a:r>
          </a:p>
          <a:p>
            <a:pPr marL="0" indent="0">
              <a:lnSpc>
                <a:spcPct val="70000"/>
              </a:lnSpc>
              <a:spcBef>
                <a:spcPts val="600"/>
              </a:spcBef>
              <a:buNone/>
            </a:pPr>
            <a:r>
              <a:rPr lang="en-US" sz="1900" dirty="0">
                <a:latin typeface="Consolas" panose="020B0609020204030204" pitchFamily="49" charset="0"/>
                <a:cs typeface="Courier New" panose="02070309020205020404" pitchFamily="49" charset="0"/>
              </a:rPr>
              <a:t>            </a:t>
            </a:r>
            <a:r>
              <a:rPr lang="en-US" sz="1900" dirty="0">
                <a:highlight>
                  <a:srgbClr val="FFFF00"/>
                </a:highlight>
                <a:latin typeface="Consolas" panose="020B0609020204030204" pitchFamily="49" charset="0"/>
                <a:cs typeface="Courier New" panose="02070309020205020404" pitchFamily="49" charset="0"/>
              </a:rPr>
              <a:t>"copy": {</a:t>
            </a:r>
          </a:p>
          <a:p>
            <a:pPr marL="0" indent="0">
              <a:lnSpc>
                <a:spcPct val="70000"/>
              </a:lnSpc>
              <a:spcBef>
                <a:spcPts val="600"/>
              </a:spcBef>
              <a:buNone/>
            </a:pPr>
            <a:r>
              <a:rPr lang="en-US" sz="1900" dirty="0">
                <a:latin typeface="Consolas" panose="020B0609020204030204" pitchFamily="49" charset="0"/>
                <a:cs typeface="Courier New" panose="02070309020205020404" pitchFamily="49" charset="0"/>
              </a:rPr>
              <a:t>                </a:t>
            </a:r>
            <a:r>
              <a:rPr lang="en-US" sz="1900" dirty="0">
                <a:highlight>
                  <a:srgbClr val="FFFF00"/>
                </a:highlight>
                <a:latin typeface="Consolas" panose="020B0609020204030204" pitchFamily="49" charset="0"/>
                <a:cs typeface="Courier New" panose="02070309020205020404" pitchFamily="49" charset="0"/>
              </a:rPr>
              <a:t>"name": "</a:t>
            </a:r>
            <a:r>
              <a:rPr lang="en-US" sz="1900" dirty="0" err="1">
                <a:highlight>
                  <a:srgbClr val="FFFF00"/>
                </a:highlight>
                <a:latin typeface="Consolas" panose="020B0609020204030204" pitchFamily="49" charset="0"/>
                <a:cs typeface="Courier New" panose="02070309020205020404" pitchFamily="49" charset="0"/>
              </a:rPr>
              <a:t>storagecopy</a:t>
            </a:r>
            <a:r>
              <a:rPr lang="en-US" sz="1900" dirty="0">
                <a:highlight>
                  <a:srgbClr val="FFFF00"/>
                </a:highlight>
                <a:latin typeface="Consolas" panose="020B0609020204030204" pitchFamily="49" charset="0"/>
                <a:cs typeface="Courier New" panose="02070309020205020404" pitchFamily="49" charset="0"/>
              </a:rPr>
              <a:t>",</a:t>
            </a:r>
          </a:p>
          <a:p>
            <a:pPr marL="0" indent="0">
              <a:lnSpc>
                <a:spcPct val="70000"/>
              </a:lnSpc>
              <a:spcBef>
                <a:spcPts val="600"/>
              </a:spcBef>
              <a:buNone/>
            </a:pPr>
            <a:r>
              <a:rPr lang="en-US" sz="1900" dirty="0">
                <a:latin typeface="Consolas" panose="020B0609020204030204" pitchFamily="49" charset="0"/>
                <a:cs typeface="Courier New" panose="02070309020205020404" pitchFamily="49" charset="0"/>
              </a:rPr>
              <a:t>                </a:t>
            </a:r>
            <a:r>
              <a:rPr lang="en-US" sz="1900" dirty="0">
                <a:highlight>
                  <a:srgbClr val="FFFF00"/>
                </a:highlight>
                <a:latin typeface="Consolas" panose="020B0609020204030204" pitchFamily="49" charset="0"/>
                <a:cs typeface="Courier New" panose="02070309020205020404" pitchFamily="49" charset="0"/>
              </a:rPr>
              <a:t>"count": 3</a:t>
            </a:r>
          </a:p>
          <a:p>
            <a:pPr marL="0" indent="0">
              <a:lnSpc>
                <a:spcPct val="70000"/>
              </a:lnSpc>
              <a:spcBef>
                <a:spcPts val="600"/>
              </a:spcBef>
              <a:buNone/>
            </a:pPr>
            <a:r>
              <a:rPr lang="en-US" sz="1900" dirty="0">
                <a:latin typeface="Consolas" panose="020B0609020204030204" pitchFamily="49" charset="0"/>
                <a:cs typeface="Courier New" panose="02070309020205020404" pitchFamily="49" charset="0"/>
              </a:rPr>
              <a:t>            }</a:t>
            </a:r>
          </a:p>
          <a:p>
            <a:pPr marL="0" indent="0">
              <a:lnSpc>
                <a:spcPct val="70000"/>
              </a:lnSpc>
              <a:spcBef>
                <a:spcPts val="600"/>
              </a:spcBef>
              <a:buNone/>
            </a:pPr>
            <a:r>
              <a:rPr lang="en-US" sz="1900" dirty="0">
                <a:latin typeface="Consolas" panose="020B0609020204030204" pitchFamily="49" charset="0"/>
                <a:cs typeface="Courier New" panose="02070309020205020404" pitchFamily="49" charset="0"/>
              </a:rPr>
              <a:t>        }</a:t>
            </a:r>
          </a:p>
          <a:p>
            <a:pPr marL="0" indent="0">
              <a:buNone/>
            </a:pPr>
            <a:endParaRPr lang="en-US" sz="2100" dirty="0">
              <a:hlinkClick r:id="" action="ppaction://noaction"/>
            </a:endParaRPr>
          </a:p>
          <a:p>
            <a:pPr marL="0" indent="0">
              <a:buNone/>
            </a:pPr>
            <a:r>
              <a:rPr lang="en-US" sz="2100" dirty="0">
                <a:hlinkClick r:id="" action="ppaction://noaction"/>
              </a:rPr>
              <a:t>https://docs.microsoft.com/en-us/azure/azure-resource-manager/resource-group-create-multiple</a:t>
            </a:r>
            <a:endParaRPr lang="en-US" sz="2100" dirty="0"/>
          </a:p>
          <a:p>
            <a:endParaRPr lang="en-US" dirty="0"/>
          </a:p>
          <a:p>
            <a:endParaRPr lang="en-US" dirty="0"/>
          </a:p>
        </p:txBody>
      </p:sp>
    </p:spTree>
    <p:extLst>
      <p:ext uri="{BB962C8B-B14F-4D97-AF65-F5344CB8AC3E}">
        <p14:creationId xmlns:p14="http://schemas.microsoft.com/office/powerpoint/2010/main" val="11052477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76779" y="335012"/>
            <a:ext cx="10638442" cy="6187976"/>
          </a:xfrm>
          <a:prstGeom prst="rect">
            <a:avLst/>
          </a:prstGeom>
        </p:spPr>
      </p:pic>
    </p:spTree>
    <p:extLst>
      <p:ext uri="{BB962C8B-B14F-4D97-AF65-F5344CB8AC3E}">
        <p14:creationId xmlns:p14="http://schemas.microsoft.com/office/powerpoint/2010/main" val="17675960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Verbose output</a:t>
            </a:r>
          </a:p>
        </p:txBody>
      </p:sp>
      <p:pic>
        <p:nvPicPr>
          <p:cNvPr id="4" name="Content Placeholder 3"/>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838200" y="1545890"/>
            <a:ext cx="10515600" cy="2317925"/>
          </a:xfrm>
          <a:prstGeom prst="rect">
            <a:avLst/>
          </a:prstGeom>
        </p:spPr>
      </p:pic>
      <p:pic>
        <p:nvPicPr>
          <p:cNvPr id="6" name="Picture 5"/>
          <p:cNvPicPr>
            <a:picLocks noChangeAspect="1"/>
          </p:cNvPicPr>
          <p:nvPr/>
        </p:nvPicPr>
        <p:blipFill>
          <a:blip r:embed="rId4"/>
          <a:stretch>
            <a:fillRect/>
          </a:stretch>
        </p:blipFill>
        <p:spPr>
          <a:xfrm>
            <a:off x="826313" y="4119295"/>
            <a:ext cx="10539373" cy="2164268"/>
          </a:xfrm>
          <a:prstGeom prst="rect">
            <a:avLst/>
          </a:prstGeom>
        </p:spPr>
      </p:pic>
    </p:spTree>
    <p:extLst>
      <p:ext uri="{BB962C8B-B14F-4D97-AF65-F5344CB8AC3E}">
        <p14:creationId xmlns:p14="http://schemas.microsoft.com/office/powerpoint/2010/main" val="6389106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Can I create more meaningful names?</a:t>
            </a:r>
          </a:p>
        </p:txBody>
      </p:sp>
      <p:sp>
        <p:nvSpPr>
          <p:cNvPr id="3" name="Content Placeholder 2"/>
          <p:cNvSpPr>
            <a:spLocks noGrp="1"/>
          </p:cNvSpPr>
          <p:nvPr>
            <p:ph idx="1"/>
          </p:nvPr>
        </p:nvSpPr>
        <p:spPr/>
        <p:txBody>
          <a:bodyPr>
            <a:normAutofit fontScale="92500" lnSpcReduction="20000"/>
          </a:bodyPr>
          <a:lstStyle/>
          <a:p>
            <a:pPr marL="0" indent="0">
              <a:buNone/>
            </a:pPr>
            <a:r>
              <a:rPr lang="en-US" sz="3000" b="1" dirty="0">
                <a:solidFill>
                  <a:srgbClr val="0070C0"/>
                </a:solidFill>
                <a:latin typeface="Segoe UI Light" panose="020B0502040204020203" pitchFamily="34" charset="0"/>
                <a:cs typeface="Segoe UI Light" panose="020B0502040204020203" pitchFamily="34" charset="0"/>
              </a:rPr>
              <a:t>Tried:</a:t>
            </a:r>
            <a:r>
              <a:rPr lang="en-US" sz="3000" b="1" dirty="0">
                <a:latin typeface="Segoe UI Light" panose="020B0502040204020203" pitchFamily="34" charset="0"/>
                <a:cs typeface="Segoe UI Light" panose="020B0502040204020203" pitchFamily="34" charset="0"/>
              </a:rPr>
              <a:t> </a:t>
            </a:r>
          </a:p>
          <a:p>
            <a:pPr marL="0" indent="0">
              <a:buNone/>
            </a:pPr>
            <a:r>
              <a:rPr lang="en-US" sz="2200" dirty="0">
                <a:latin typeface="Consolas" panose="020B0609020204030204" pitchFamily="49" charset="0"/>
              </a:rPr>
              <a:t>"name": "[</a:t>
            </a:r>
            <a:r>
              <a:rPr lang="en-US" sz="2200" dirty="0" err="1">
                <a:latin typeface="Consolas" panose="020B0609020204030204" pitchFamily="49" charset="0"/>
              </a:rPr>
              <a:t>concat</a:t>
            </a:r>
            <a:r>
              <a:rPr lang="en-US" sz="2200" dirty="0">
                <a:latin typeface="Consolas" panose="020B0609020204030204" pitchFamily="49" charset="0"/>
              </a:rPr>
              <a:t>('storage-0', </a:t>
            </a:r>
            <a:r>
              <a:rPr lang="en-US" sz="2200" dirty="0" err="1">
                <a:latin typeface="Consolas" panose="020B0609020204030204" pitchFamily="49" charset="0"/>
              </a:rPr>
              <a:t>copyIndex</a:t>
            </a:r>
            <a:r>
              <a:rPr lang="en-US" sz="2200" dirty="0">
                <a:latin typeface="Consolas" panose="020B0609020204030204" pitchFamily="49" charset="0"/>
              </a:rPr>
              <a:t>(1))]", (did it work?)</a:t>
            </a:r>
          </a:p>
          <a:p>
            <a:pPr marL="0" indent="0">
              <a:buNone/>
            </a:pPr>
            <a:r>
              <a:rPr lang="en-US" sz="3000" b="1" dirty="0">
                <a:solidFill>
                  <a:srgbClr val="0070C0"/>
                </a:solidFill>
                <a:latin typeface="Segoe UI Light" panose="020B0502040204020203" pitchFamily="34" charset="0"/>
                <a:cs typeface="Segoe UI Light" panose="020B0502040204020203" pitchFamily="34" charset="0"/>
              </a:rPr>
              <a:t>Got error: </a:t>
            </a:r>
          </a:p>
          <a:p>
            <a:pPr marL="0" indent="0">
              <a:buNone/>
            </a:pPr>
            <a:r>
              <a:rPr lang="en-US" sz="2200" dirty="0">
                <a:latin typeface="Consolas" panose="020B0609020204030204" pitchFamily="49" charset="0"/>
              </a:rPr>
              <a:t>New-</a:t>
            </a:r>
            <a:r>
              <a:rPr lang="en-US" sz="2200" dirty="0" err="1">
                <a:latin typeface="Consolas" panose="020B0609020204030204" pitchFamily="49" charset="0"/>
              </a:rPr>
              <a:t>AzureRmResourceGroupDeployment</a:t>
            </a:r>
            <a:r>
              <a:rPr lang="en-US" sz="2200" dirty="0">
                <a:latin typeface="Consolas" panose="020B0609020204030204" pitchFamily="49" charset="0"/>
              </a:rPr>
              <a:t> : 9:51:45 AM - Error: Code=</a:t>
            </a:r>
            <a:r>
              <a:rPr lang="en-US" sz="2200" dirty="0" err="1">
                <a:latin typeface="Consolas" panose="020B0609020204030204" pitchFamily="49" charset="0"/>
              </a:rPr>
              <a:t>AccountNameInvalid</a:t>
            </a:r>
            <a:r>
              <a:rPr lang="en-US" sz="2200" dirty="0">
                <a:latin typeface="Consolas" panose="020B0609020204030204" pitchFamily="49" charset="0"/>
              </a:rPr>
              <a:t>; Message=storage-01 is </a:t>
            </a:r>
            <a:r>
              <a:rPr lang="en-US" sz="2200" dirty="0">
                <a:highlight>
                  <a:srgbClr val="FFFF00"/>
                </a:highlight>
                <a:latin typeface="Consolas" panose="020B0609020204030204" pitchFamily="49" charset="0"/>
              </a:rPr>
              <a:t>not a valid storage account name</a:t>
            </a:r>
            <a:r>
              <a:rPr lang="en-US" sz="2200" dirty="0">
                <a:latin typeface="Consolas" panose="020B0609020204030204" pitchFamily="49" charset="0"/>
              </a:rPr>
              <a:t>. Storage account name must be between 3 and 24 characters in length and </a:t>
            </a:r>
            <a:r>
              <a:rPr lang="en-US" sz="2200" dirty="0">
                <a:highlight>
                  <a:srgbClr val="FFFF00"/>
                </a:highlight>
                <a:latin typeface="Consolas" panose="020B0609020204030204" pitchFamily="49" charset="0"/>
              </a:rPr>
              <a:t>use numbers and lower-case letters only</a:t>
            </a:r>
            <a:r>
              <a:rPr lang="en-US" sz="2200" dirty="0">
                <a:latin typeface="Consolas" panose="020B0609020204030204" pitchFamily="49" charset="0"/>
              </a:rPr>
              <a:t>. </a:t>
            </a:r>
          </a:p>
          <a:p>
            <a:pPr marL="0" indent="0">
              <a:buNone/>
            </a:pPr>
            <a:r>
              <a:rPr lang="en-US" sz="3000" b="1" dirty="0">
                <a:solidFill>
                  <a:srgbClr val="0070C0"/>
                </a:solidFill>
                <a:latin typeface="Segoe UI Light" panose="020B0502040204020203" pitchFamily="34" charset="0"/>
                <a:cs typeface="Segoe UI Light" panose="020B0502040204020203" pitchFamily="34" charset="0"/>
              </a:rPr>
              <a:t>Tried:</a:t>
            </a:r>
            <a:r>
              <a:rPr lang="en-US" sz="3000" dirty="0">
                <a:solidFill>
                  <a:srgbClr val="0070C0"/>
                </a:solidFill>
                <a:latin typeface="Segoe UI Light" panose="020B0502040204020203" pitchFamily="34" charset="0"/>
                <a:cs typeface="Segoe UI Light" panose="020B0502040204020203" pitchFamily="34" charset="0"/>
              </a:rPr>
              <a:t> </a:t>
            </a:r>
          </a:p>
          <a:p>
            <a:pPr marL="0" indent="0">
              <a:buNone/>
            </a:pPr>
            <a:r>
              <a:rPr lang="en-US" sz="2200" dirty="0">
                <a:latin typeface="Consolas" panose="020B0609020204030204" pitchFamily="49" charset="0"/>
              </a:rPr>
              <a:t>"name": "[</a:t>
            </a:r>
            <a:r>
              <a:rPr lang="en-US" sz="2200" dirty="0" err="1">
                <a:latin typeface="Consolas" panose="020B0609020204030204" pitchFamily="49" charset="0"/>
              </a:rPr>
              <a:t>concat</a:t>
            </a:r>
            <a:r>
              <a:rPr lang="en-US" sz="2200" dirty="0">
                <a:latin typeface="Consolas" panose="020B0609020204030204" pitchFamily="49" charset="0"/>
              </a:rPr>
              <a:t>('storage0', </a:t>
            </a:r>
            <a:r>
              <a:rPr lang="en-US" sz="2200" dirty="0" err="1">
                <a:latin typeface="Consolas" panose="020B0609020204030204" pitchFamily="49" charset="0"/>
              </a:rPr>
              <a:t>copyIndex</a:t>
            </a:r>
            <a:r>
              <a:rPr lang="en-US" sz="2200" dirty="0">
                <a:latin typeface="Consolas" panose="020B0609020204030204" pitchFamily="49" charset="0"/>
              </a:rPr>
              <a:t>(1))]", (did it work?)</a:t>
            </a:r>
          </a:p>
          <a:p>
            <a:pPr marL="0" indent="0">
              <a:buNone/>
            </a:pPr>
            <a:r>
              <a:rPr lang="en-US" sz="3000" b="1" dirty="0">
                <a:solidFill>
                  <a:srgbClr val="0070C0"/>
                </a:solidFill>
                <a:latin typeface="Segoe UI Light" panose="020B0502040204020203" pitchFamily="34" charset="0"/>
                <a:cs typeface="Segoe UI Light" panose="020B0502040204020203" pitchFamily="34" charset="0"/>
              </a:rPr>
              <a:t>Got error:</a:t>
            </a:r>
            <a:r>
              <a:rPr lang="en-US" sz="3000" dirty="0">
                <a:solidFill>
                  <a:srgbClr val="0070C0"/>
                </a:solidFill>
                <a:latin typeface="Segoe UI Light" panose="020B0502040204020203" pitchFamily="34" charset="0"/>
                <a:cs typeface="Segoe UI Light" panose="020B0502040204020203" pitchFamily="34" charset="0"/>
              </a:rPr>
              <a:t> </a:t>
            </a:r>
          </a:p>
          <a:p>
            <a:pPr marL="0" indent="0">
              <a:buNone/>
            </a:pPr>
            <a:r>
              <a:rPr lang="en-US" sz="2200" dirty="0">
                <a:latin typeface="Consolas" panose="020B0609020204030204" pitchFamily="49" charset="0"/>
              </a:rPr>
              <a:t>New-</a:t>
            </a:r>
            <a:r>
              <a:rPr lang="en-US" sz="2200" dirty="0" err="1">
                <a:latin typeface="Consolas" panose="020B0609020204030204" pitchFamily="49" charset="0"/>
              </a:rPr>
              <a:t>AzureRmResourceGroupDeployment</a:t>
            </a:r>
            <a:r>
              <a:rPr lang="en-US" sz="2200" dirty="0">
                <a:latin typeface="Consolas" panose="020B0609020204030204" pitchFamily="49" charset="0"/>
              </a:rPr>
              <a:t> : 9:52:45 AM - Error: Code=</a:t>
            </a:r>
            <a:r>
              <a:rPr lang="en-US" sz="2200" dirty="0" err="1">
                <a:latin typeface="Consolas" panose="020B0609020204030204" pitchFamily="49" charset="0"/>
              </a:rPr>
              <a:t>StorageAccountAlreadyTaken</a:t>
            </a:r>
            <a:r>
              <a:rPr lang="en-US" sz="2200" dirty="0">
                <a:latin typeface="Consolas" panose="020B0609020204030204" pitchFamily="49" charset="0"/>
              </a:rPr>
              <a:t>; Message=</a:t>
            </a:r>
            <a:r>
              <a:rPr lang="en-US" sz="2200" dirty="0">
                <a:highlight>
                  <a:srgbClr val="FFFF00"/>
                </a:highlight>
                <a:latin typeface="Consolas" panose="020B0609020204030204" pitchFamily="49" charset="0"/>
              </a:rPr>
              <a:t>The storage account named storage01 is already taken</a:t>
            </a:r>
            <a:r>
              <a:rPr lang="en-US" sz="2200" dirty="0">
                <a:latin typeface="Consolas" panose="020B0609020204030204" pitchFamily="49" charset="0"/>
              </a:rPr>
              <a:t>. </a:t>
            </a:r>
          </a:p>
          <a:p>
            <a:endParaRPr lang="en-US" dirty="0"/>
          </a:p>
        </p:txBody>
      </p:sp>
    </p:spTree>
    <p:extLst>
      <p:ext uri="{BB962C8B-B14F-4D97-AF65-F5344CB8AC3E}">
        <p14:creationId xmlns:p14="http://schemas.microsoft.com/office/powerpoint/2010/main" val="3708747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Got it working…finally</a:t>
            </a:r>
          </a:p>
        </p:txBody>
      </p:sp>
      <p:sp>
        <p:nvSpPr>
          <p:cNvPr id="3" name="Content Placeholder 2"/>
          <p:cNvSpPr>
            <a:spLocks noGrp="1"/>
          </p:cNvSpPr>
          <p:nvPr>
            <p:ph idx="1"/>
          </p:nvPr>
        </p:nvSpPr>
        <p:spPr>
          <a:xfrm>
            <a:off x="838199" y="1537527"/>
            <a:ext cx="10145233" cy="4351338"/>
          </a:xfrm>
        </p:spPr>
        <p:txBody>
          <a:bodyPr>
            <a:normAutofit/>
          </a:bodyPr>
          <a:lstStyle/>
          <a:p>
            <a:pPr marL="0" indent="0">
              <a:buNone/>
            </a:pPr>
            <a:r>
              <a:rPr lang="en-US" sz="2200" b="1" dirty="0">
                <a:solidFill>
                  <a:srgbClr val="0070C0"/>
                </a:solidFill>
                <a:latin typeface="Segoe UI Light" panose="020B0502040204020203" pitchFamily="34" charset="0"/>
                <a:cs typeface="Segoe UI Light" panose="020B0502040204020203" pitchFamily="34" charset="0"/>
              </a:rPr>
              <a:t>Tried: </a:t>
            </a:r>
          </a:p>
          <a:p>
            <a:pPr marL="0" indent="0">
              <a:buNone/>
            </a:pPr>
            <a:r>
              <a:rPr lang="en-US" sz="1800" dirty="0">
                <a:latin typeface="Consolas" panose="020B0609020204030204" pitchFamily="49" charset="0"/>
              </a:rPr>
              <a:t>"name": "[</a:t>
            </a:r>
            <a:r>
              <a:rPr lang="en-US" sz="1800" dirty="0" err="1">
                <a:latin typeface="Consolas" panose="020B0609020204030204" pitchFamily="49" charset="0"/>
              </a:rPr>
              <a:t>concat</a:t>
            </a:r>
            <a:r>
              <a:rPr lang="en-US" sz="1800" dirty="0">
                <a:latin typeface="Consolas" panose="020B0609020204030204" pitchFamily="49" charset="0"/>
              </a:rPr>
              <a:t>(parameters('</a:t>
            </a:r>
            <a:r>
              <a:rPr lang="en-US" sz="1800" dirty="0" err="1">
                <a:latin typeface="Consolas" panose="020B0609020204030204" pitchFamily="49" charset="0"/>
              </a:rPr>
              <a:t>environmentPrefix</a:t>
            </a:r>
            <a:r>
              <a:rPr lang="en-US" sz="1800" dirty="0">
                <a:latin typeface="Consolas" panose="020B0609020204030204" pitchFamily="49" charset="0"/>
              </a:rPr>
              <a:t>'),'storage0', </a:t>
            </a:r>
            <a:r>
              <a:rPr lang="en-US" sz="1800" dirty="0" err="1">
                <a:latin typeface="Consolas" panose="020B0609020204030204" pitchFamily="49" charset="0"/>
              </a:rPr>
              <a:t>copyIndex</a:t>
            </a:r>
            <a:r>
              <a:rPr lang="en-US" sz="1800" dirty="0">
                <a:latin typeface="Consolas" panose="020B0609020204030204" pitchFamily="49" charset="0"/>
              </a:rPr>
              <a:t>(1))]"</a:t>
            </a:r>
          </a:p>
          <a:p>
            <a:endParaRPr lang="en-US" dirty="0"/>
          </a:p>
        </p:txBody>
      </p:sp>
      <p:pic>
        <p:nvPicPr>
          <p:cNvPr id="4" name="Picture 3"/>
          <p:cNvPicPr>
            <a:picLocks noChangeAspect="1"/>
          </p:cNvPicPr>
          <p:nvPr/>
        </p:nvPicPr>
        <p:blipFill>
          <a:blip r:embed="rId3"/>
          <a:stretch>
            <a:fillRect/>
          </a:stretch>
        </p:blipFill>
        <p:spPr>
          <a:xfrm>
            <a:off x="0" y="2389588"/>
            <a:ext cx="12192000" cy="2229135"/>
          </a:xfrm>
          <a:prstGeom prst="rect">
            <a:avLst/>
          </a:prstGeom>
        </p:spPr>
      </p:pic>
      <p:pic>
        <p:nvPicPr>
          <p:cNvPr id="5" name="Picture 4"/>
          <p:cNvPicPr>
            <a:picLocks noChangeAspect="1"/>
          </p:cNvPicPr>
          <p:nvPr/>
        </p:nvPicPr>
        <p:blipFill>
          <a:blip r:embed="rId4"/>
          <a:stretch>
            <a:fillRect/>
          </a:stretch>
        </p:blipFill>
        <p:spPr>
          <a:xfrm>
            <a:off x="990157" y="4761754"/>
            <a:ext cx="10211685" cy="1455546"/>
          </a:xfrm>
          <a:prstGeom prst="rect">
            <a:avLst/>
          </a:prstGeom>
        </p:spPr>
      </p:pic>
    </p:spTree>
    <p:extLst>
      <p:ext uri="{BB962C8B-B14F-4D97-AF65-F5344CB8AC3E}">
        <p14:creationId xmlns:p14="http://schemas.microsoft.com/office/powerpoint/2010/main" val="15289549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UI Light" panose="020B0502040204020203" pitchFamily="34" charset="0"/>
                <a:cs typeface="Segoe UI Light" panose="020B0502040204020203" pitchFamily="34" charset="0"/>
              </a:rPr>
              <a:t>Final notes </a:t>
            </a:r>
            <a:r>
              <a:rPr lang="en-US" dirty="0">
                <a:latin typeface="Segoe UI Light" panose="020B0502040204020203" pitchFamily="34" charset="0"/>
                <a:cs typeface="Segoe UI Light" panose="020B0502040204020203" pitchFamily="34" charset="0"/>
              </a:rPr>
              <a:t>on looping with </a:t>
            </a:r>
            <a:r>
              <a:rPr lang="en-US" dirty="0" err="1">
                <a:latin typeface="Segoe UI Light" panose="020B0502040204020203" pitchFamily="34" charset="0"/>
                <a:cs typeface="Segoe UI Light" panose="020B0502040204020203" pitchFamily="34" charset="0"/>
              </a:rPr>
              <a:t>copyIndex</a:t>
            </a:r>
            <a:r>
              <a:rPr lang="en-US" dirty="0">
                <a:latin typeface="Segoe UI Light" panose="020B0502040204020203" pitchFamily="34" charset="0"/>
                <a:cs typeface="Segoe UI Light" panose="020B0502040204020203" pitchFamily="34" charset="0"/>
              </a:rPr>
              <a:t>()</a:t>
            </a:r>
          </a:p>
        </p:txBody>
      </p:sp>
      <p:sp>
        <p:nvSpPr>
          <p:cNvPr id="3" name="Content Placeholder 2"/>
          <p:cNvSpPr>
            <a:spLocks noGrp="1"/>
          </p:cNvSpPr>
          <p:nvPr>
            <p:ph idx="1"/>
          </p:nvPr>
        </p:nvSpPr>
        <p:spPr/>
        <p:txBody>
          <a:bodyPr/>
          <a:lstStyle/>
          <a:p>
            <a:r>
              <a:rPr lang="en-US" dirty="0">
                <a:latin typeface="Segoe UI Light" panose="020B0502040204020203" pitchFamily="34" charset="0"/>
                <a:cs typeface="Segoe UI Light" panose="020B0502040204020203" pitchFamily="34" charset="0"/>
              </a:rPr>
              <a:t>You can iteratively create multiple resources of the same type</a:t>
            </a:r>
          </a:p>
          <a:p>
            <a:r>
              <a:rPr lang="en-US" dirty="0">
                <a:latin typeface="Segoe UI Light" panose="020B0502040204020203" pitchFamily="34" charset="0"/>
                <a:cs typeface="Segoe UI Light" panose="020B0502040204020203" pitchFamily="34" charset="0"/>
              </a:rPr>
              <a:t>Resources are created in parallel unless the mode is set to “serial” (default is parallel…should it specified?)</a:t>
            </a:r>
          </a:p>
          <a:p>
            <a:r>
              <a:rPr lang="en-US" dirty="0">
                <a:latin typeface="Segoe UI Light" panose="020B0502040204020203" pitchFamily="34" charset="0"/>
                <a:cs typeface="Segoe UI Light" panose="020B0502040204020203" pitchFamily="34" charset="0"/>
              </a:rPr>
              <a:t>You can iterate on a resource property also</a:t>
            </a:r>
          </a:p>
        </p:txBody>
      </p:sp>
    </p:spTree>
    <p:extLst>
      <p:ext uri="{BB962C8B-B14F-4D97-AF65-F5344CB8AC3E}">
        <p14:creationId xmlns:p14="http://schemas.microsoft.com/office/powerpoint/2010/main" val="26947047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3627596"/>
          </a:xfrm>
        </p:spPr>
        <p:txBody>
          <a:bodyPr/>
          <a:lstStyle/>
          <a:p>
            <a:pPr marL="0" indent="0">
              <a:buNone/>
            </a:pPr>
            <a:r>
              <a:rPr lang="en-US" dirty="0"/>
              <a:t>Extend ARM template to:</a:t>
            </a:r>
          </a:p>
          <a:p>
            <a:r>
              <a:rPr lang="en-US" dirty="0"/>
              <a:t>Add a second webserver VM</a:t>
            </a:r>
          </a:p>
          <a:p>
            <a:r>
              <a:rPr lang="en-US" dirty="0"/>
              <a:t>Add a public Load Balancer</a:t>
            </a:r>
          </a:p>
          <a:p>
            <a:pPr lvl="1"/>
            <a:r>
              <a:rPr lang="en-US" dirty="0"/>
              <a:t>Put the webservers in a backend pool</a:t>
            </a:r>
          </a:p>
          <a:p>
            <a:pPr lvl="1"/>
            <a:r>
              <a:rPr lang="en-US" dirty="0"/>
              <a:t>Create frontend pool enabling port 80 to website</a:t>
            </a:r>
          </a:p>
          <a:p>
            <a:r>
              <a:rPr lang="en-US" dirty="0"/>
              <a:t>Ensure the VMs are highly available!</a:t>
            </a:r>
          </a:p>
        </p:txBody>
      </p:sp>
      <p:sp>
        <p:nvSpPr>
          <p:cNvPr id="3" name="Title 2"/>
          <p:cNvSpPr>
            <a:spLocks noGrp="1"/>
          </p:cNvSpPr>
          <p:nvPr>
            <p:ph type="title"/>
          </p:nvPr>
        </p:nvSpPr>
        <p:spPr/>
        <p:txBody>
          <a:bodyPr/>
          <a:lstStyle/>
          <a:p>
            <a:r>
              <a:rPr lang="en-US" dirty="0"/>
              <a:t>Challenge #7</a:t>
            </a:r>
            <a:br>
              <a:rPr lang="en-US" dirty="0"/>
            </a:br>
            <a:r>
              <a:rPr lang="en-US" sz="3600" dirty="0">
                <a:solidFill>
                  <a:srgbClr val="0078D7"/>
                </a:solidFill>
              </a:rPr>
              <a:t>Make it highly available!</a:t>
            </a:r>
            <a:endParaRPr lang="en-US" dirty="0">
              <a:solidFill>
                <a:srgbClr val="0078D7"/>
              </a:solidFill>
            </a:endParaRPr>
          </a:p>
        </p:txBody>
      </p:sp>
    </p:spTree>
    <p:extLst>
      <p:ext uri="{BB962C8B-B14F-4D97-AF65-F5344CB8AC3E}">
        <p14:creationId xmlns:p14="http://schemas.microsoft.com/office/powerpoint/2010/main" val="1162800497"/>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92918"/>
          </a:xfrm>
        </p:spPr>
        <p:txBody>
          <a:bodyPr/>
          <a:lstStyle/>
          <a:p>
            <a:r>
              <a:rPr lang="en-US" dirty="0"/>
              <a:t>ARM Templates:</a:t>
            </a:r>
            <a:br>
              <a:rPr lang="en-US" dirty="0"/>
            </a:br>
            <a:r>
              <a:rPr lang="en-US" sz="6000" dirty="0">
                <a:solidFill>
                  <a:srgbClr val="FFC000"/>
                </a:solidFill>
              </a:rPr>
              <a:t>Configuring a Load Balancer</a:t>
            </a:r>
            <a:endParaRPr lang="en-US" dirty="0">
              <a:solidFill>
                <a:srgbClr val="FFC000"/>
              </a:solidFill>
            </a:endParaRPr>
          </a:p>
        </p:txBody>
      </p:sp>
    </p:spTree>
    <p:extLst>
      <p:ext uri="{BB962C8B-B14F-4D97-AF65-F5344CB8AC3E}">
        <p14:creationId xmlns:p14="http://schemas.microsoft.com/office/powerpoint/2010/main" val="181502867"/>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1925527"/>
          </a:xfrm>
        </p:spPr>
        <p:txBody>
          <a:bodyPr/>
          <a:lstStyle/>
          <a:p>
            <a:r>
              <a:rPr lang="en-US" dirty="0"/>
              <a:t>Extend your ARM template to configure the Load Balancer to enable SSH access to the backend virtual machines</a:t>
            </a:r>
          </a:p>
        </p:txBody>
      </p:sp>
      <p:sp>
        <p:nvSpPr>
          <p:cNvPr id="3" name="Title 2"/>
          <p:cNvSpPr>
            <a:spLocks noGrp="1"/>
          </p:cNvSpPr>
          <p:nvPr>
            <p:ph type="title"/>
          </p:nvPr>
        </p:nvSpPr>
        <p:spPr/>
        <p:txBody>
          <a:bodyPr/>
          <a:lstStyle/>
          <a:p>
            <a:r>
              <a:rPr lang="en-US" dirty="0"/>
              <a:t>Challenge #9</a:t>
            </a:r>
            <a:br>
              <a:rPr lang="en-US" dirty="0"/>
            </a:br>
            <a:r>
              <a:rPr lang="en-US" sz="3600" dirty="0">
                <a:solidFill>
                  <a:srgbClr val="0078D7"/>
                </a:solidFill>
              </a:rPr>
              <a:t>Let in the SSH in</a:t>
            </a:r>
            <a:endParaRPr lang="en-US" dirty="0">
              <a:solidFill>
                <a:srgbClr val="0078D7"/>
              </a:solidFill>
            </a:endParaRPr>
          </a:p>
        </p:txBody>
      </p:sp>
    </p:spTree>
    <p:extLst>
      <p:ext uri="{BB962C8B-B14F-4D97-AF65-F5344CB8AC3E}">
        <p14:creationId xmlns:p14="http://schemas.microsoft.com/office/powerpoint/2010/main" val="330675166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223842-B530-4FD6-A563-3E20F91B39E9}"/>
              </a:ext>
            </a:extLst>
          </p:cNvPr>
          <p:cNvSpPr/>
          <p:nvPr/>
        </p:nvSpPr>
        <p:spPr bwMode="auto">
          <a:xfrm>
            <a:off x="700754" y="2989971"/>
            <a:ext cx="11101990" cy="2461260"/>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269238" y="1310642"/>
            <a:ext cx="11653523" cy="1098762"/>
          </a:xfrm>
        </p:spPr>
        <p:txBody>
          <a:bodyPr/>
          <a:lstStyle/>
          <a:p>
            <a:pPr algn="ctr"/>
            <a:r>
              <a:rPr lang="en-US" sz="6600" dirty="0">
                <a:solidFill>
                  <a:schemeClr val="accent4"/>
                </a:solidFill>
              </a:rPr>
              <a:t>Why use </a:t>
            </a:r>
            <a:r>
              <a:rPr lang="en-US" sz="6600" dirty="0">
                <a:solidFill>
                  <a:schemeClr val="tx1"/>
                </a:solidFill>
              </a:rPr>
              <a:t>Infrastructure as Code?</a:t>
            </a:r>
          </a:p>
        </p:txBody>
      </p:sp>
      <p:sp>
        <p:nvSpPr>
          <p:cNvPr id="3" name="TextBox 2">
            <a:extLst>
              <a:ext uri="{FF2B5EF4-FFF2-40B4-BE49-F238E27FC236}">
                <a16:creationId xmlns:a16="http://schemas.microsoft.com/office/drawing/2014/main" id="{6ED6332E-900E-4BFA-A880-CD45FDE9AAE2}"/>
              </a:ext>
            </a:extLst>
          </p:cNvPr>
          <p:cNvSpPr txBox="1"/>
          <p:nvPr/>
        </p:nvSpPr>
        <p:spPr>
          <a:xfrm>
            <a:off x="1050587" y="3259196"/>
            <a:ext cx="9931941" cy="1957459"/>
          </a:xfrm>
          <a:prstGeom prst="rect">
            <a:avLst/>
          </a:prstGeom>
          <a:noFill/>
        </p:spPr>
        <p:txBody>
          <a:bodyPr wrap="square" lIns="182880" tIns="146304" rIns="182880" bIns="146304" rtlCol="0">
            <a:spAutoFit/>
          </a:bodyPr>
          <a:lstStyle/>
          <a:p>
            <a:pPr algn="ctr">
              <a:lnSpc>
                <a:spcPct val="90000"/>
              </a:lnSpc>
              <a:spcAft>
                <a:spcPts val="600"/>
              </a:spcAft>
            </a:pPr>
            <a:r>
              <a:rPr lang="en-US" sz="6000" b="1" dirty="0"/>
              <a:t>It’s critical to succeeding in the cloud!</a:t>
            </a:r>
          </a:p>
        </p:txBody>
      </p:sp>
    </p:spTree>
    <p:extLst>
      <p:ext uri="{BB962C8B-B14F-4D97-AF65-F5344CB8AC3E}">
        <p14:creationId xmlns:p14="http://schemas.microsoft.com/office/powerpoint/2010/main" val="356757534"/>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92918"/>
          </a:xfrm>
        </p:spPr>
        <p:txBody>
          <a:bodyPr/>
          <a:lstStyle/>
          <a:p>
            <a:r>
              <a:rPr lang="en-US" dirty="0"/>
              <a:t>ARM Templates:</a:t>
            </a:r>
            <a:br>
              <a:rPr lang="en-US" dirty="0"/>
            </a:br>
            <a:r>
              <a:rPr lang="en-US" sz="6000" dirty="0">
                <a:solidFill>
                  <a:srgbClr val="FFC000"/>
                </a:solidFill>
              </a:rPr>
              <a:t>VM Scale Sets – a better way!</a:t>
            </a:r>
            <a:endParaRPr lang="en-US" dirty="0">
              <a:solidFill>
                <a:srgbClr val="FFC000"/>
              </a:solidFill>
            </a:endParaRPr>
          </a:p>
        </p:txBody>
      </p:sp>
    </p:spTree>
    <p:extLst>
      <p:ext uri="{BB962C8B-B14F-4D97-AF65-F5344CB8AC3E}">
        <p14:creationId xmlns:p14="http://schemas.microsoft.com/office/powerpoint/2010/main" val="3519158456"/>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3253711"/>
          </a:xfrm>
        </p:spPr>
        <p:txBody>
          <a:bodyPr/>
          <a:lstStyle/>
          <a:p>
            <a:r>
              <a:rPr lang="en-US" dirty="0"/>
              <a:t>Modify the ARM template to replace the existing two virtual machines with a VM Scale Set</a:t>
            </a:r>
          </a:p>
          <a:p>
            <a:r>
              <a:rPr lang="en-US" dirty="0"/>
              <a:t>Configure the VMSS to have two instances</a:t>
            </a:r>
          </a:p>
          <a:p>
            <a:r>
              <a:rPr lang="en-US" dirty="0"/>
              <a:t>Ensure the load balancer is configured to allow you to SSH to the VMs in the scale set.</a:t>
            </a:r>
          </a:p>
        </p:txBody>
      </p:sp>
      <p:sp>
        <p:nvSpPr>
          <p:cNvPr id="3" name="Title 2"/>
          <p:cNvSpPr>
            <a:spLocks noGrp="1"/>
          </p:cNvSpPr>
          <p:nvPr>
            <p:ph type="title"/>
          </p:nvPr>
        </p:nvSpPr>
        <p:spPr/>
        <p:txBody>
          <a:bodyPr/>
          <a:lstStyle/>
          <a:p>
            <a:r>
              <a:rPr lang="en-US" dirty="0"/>
              <a:t>Challenge #10</a:t>
            </a:r>
            <a:br>
              <a:rPr lang="en-US" dirty="0"/>
            </a:br>
            <a:r>
              <a:rPr lang="en-US" sz="3600" dirty="0">
                <a:solidFill>
                  <a:srgbClr val="0078D7"/>
                </a:solidFill>
              </a:rPr>
              <a:t>A better way to HA</a:t>
            </a:r>
            <a:endParaRPr lang="en-US" dirty="0">
              <a:solidFill>
                <a:srgbClr val="0078D7"/>
              </a:solidFill>
            </a:endParaRPr>
          </a:p>
        </p:txBody>
      </p:sp>
    </p:spTree>
    <p:extLst>
      <p:ext uri="{BB962C8B-B14F-4D97-AF65-F5344CB8AC3E}">
        <p14:creationId xmlns:p14="http://schemas.microsoft.com/office/powerpoint/2010/main" val="2415113628"/>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2823915"/>
          </a:xfrm>
        </p:spPr>
        <p:txBody>
          <a:bodyPr/>
          <a:lstStyle/>
          <a:p>
            <a:r>
              <a:rPr lang="en-US" dirty="0"/>
              <a:t>ARM Templates:</a:t>
            </a:r>
            <a:br>
              <a:rPr lang="en-US" dirty="0"/>
            </a:br>
            <a:r>
              <a:rPr lang="en-US" sz="6000" dirty="0">
                <a:solidFill>
                  <a:srgbClr val="FFC000"/>
                </a:solidFill>
              </a:rPr>
              <a:t>Configuration management via custom script extension</a:t>
            </a:r>
            <a:endParaRPr lang="en-US" dirty="0">
              <a:solidFill>
                <a:srgbClr val="FFC000"/>
              </a:solidFill>
            </a:endParaRPr>
          </a:p>
        </p:txBody>
      </p:sp>
    </p:spTree>
    <p:extLst>
      <p:ext uri="{BB962C8B-B14F-4D97-AF65-F5344CB8AC3E}">
        <p14:creationId xmlns:p14="http://schemas.microsoft.com/office/powerpoint/2010/main" val="300061028"/>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8" y="1733442"/>
            <a:ext cx="11653523" cy="3795013"/>
          </a:xfrm>
        </p:spPr>
        <p:txBody>
          <a:bodyPr/>
          <a:lstStyle/>
          <a:p>
            <a:r>
              <a:rPr lang="en-US" dirty="0"/>
              <a:t>Extend template to configure the VMs in the scale set as webservers</a:t>
            </a:r>
          </a:p>
          <a:p>
            <a:r>
              <a:rPr lang="en-US" dirty="0"/>
              <a:t>VM Requirements:</a:t>
            </a:r>
          </a:p>
          <a:p>
            <a:pPr lvl="1"/>
            <a:r>
              <a:rPr lang="en-US" dirty="0"/>
              <a:t>Linux VM (Ubuntu)</a:t>
            </a:r>
          </a:p>
          <a:p>
            <a:pPr lvl="1"/>
            <a:r>
              <a:rPr lang="en-US" dirty="0"/>
              <a:t>Apache website</a:t>
            </a:r>
          </a:p>
          <a:p>
            <a:pPr lvl="1"/>
            <a:r>
              <a:rPr lang="en-US" dirty="0"/>
              <a:t>Pull website config from: </a:t>
            </a:r>
            <a:r>
              <a:rPr lang="en-US" sz="2000" dirty="0">
                <a:hlinkClick r:id="rId3"/>
              </a:rPr>
              <a:t>https://raw.githubusercontent.com/microsoft/WhatTheHack/master/011-InfraAsCode-ARM-DSC/Student/Resources/ARM-Challenge-10/install_apache_vmss.sh</a:t>
            </a:r>
            <a:endParaRPr lang="en-US" dirty="0"/>
          </a:p>
        </p:txBody>
      </p:sp>
      <p:sp>
        <p:nvSpPr>
          <p:cNvPr id="3" name="Title 2"/>
          <p:cNvSpPr>
            <a:spLocks noGrp="1"/>
          </p:cNvSpPr>
          <p:nvPr>
            <p:ph type="title"/>
          </p:nvPr>
        </p:nvSpPr>
        <p:spPr/>
        <p:txBody>
          <a:bodyPr/>
          <a:lstStyle/>
          <a:p>
            <a:r>
              <a:rPr lang="en-US" dirty="0"/>
              <a:t>Challenge #11</a:t>
            </a:r>
            <a:br>
              <a:rPr lang="en-US" dirty="0"/>
            </a:br>
            <a:r>
              <a:rPr lang="en-US" sz="3600" dirty="0">
                <a:solidFill>
                  <a:srgbClr val="0078D7"/>
                </a:solidFill>
              </a:rPr>
              <a:t>Configure the VM</a:t>
            </a:r>
            <a:endParaRPr lang="en-US" dirty="0">
              <a:solidFill>
                <a:srgbClr val="0078D7"/>
              </a:solidFill>
            </a:endParaRPr>
          </a:p>
        </p:txBody>
      </p:sp>
      <p:sp>
        <p:nvSpPr>
          <p:cNvPr id="4" name="TextBox 3">
            <a:extLst>
              <a:ext uri="{FF2B5EF4-FFF2-40B4-BE49-F238E27FC236}">
                <a16:creationId xmlns:a16="http://schemas.microsoft.com/office/drawing/2014/main" id="{26C9236A-6090-49B1-BAFC-19BCCFE660C7}"/>
              </a:ext>
            </a:extLst>
          </p:cNvPr>
          <p:cNvSpPr txBox="1"/>
          <p:nvPr/>
        </p:nvSpPr>
        <p:spPr>
          <a:xfrm>
            <a:off x="219607" y="5627081"/>
            <a:ext cx="11972393" cy="9602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Segoe UI"/>
                <a:ea typeface="+mn-ea"/>
                <a:cs typeface="+mn-cs"/>
              </a:rPr>
              <a:t>Hint:</a:t>
            </a:r>
            <a:r>
              <a:rPr kumimoji="0" lang="en-US" sz="2400" b="0" i="0" u="none" strike="noStrike" kern="1200" cap="none" spc="0" normalizeH="0" baseline="0" noProof="0" dirty="0">
                <a:ln>
                  <a:noFill/>
                </a:ln>
                <a:solidFill>
                  <a:srgbClr val="00B0F0"/>
                </a:solidFill>
                <a:effectLst/>
                <a:uLnTx/>
                <a:uFillTx/>
                <a:latin typeface="Segoe UI"/>
                <a:ea typeface="+mn-ea"/>
                <a:cs typeface="+mn-cs"/>
              </a:rPr>
              <a:t> </a:t>
            </a:r>
            <a:r>
              <a:rPr kumimoji="0" lang="en-US" sz="2400" b="0" i="0" u="none" strike="noStrike" kern="1200" cap="none" spc="0" normalizeH="0" baseline="0" noProof="0" dirty="0">
                <a:ln>
                  <a:noFill/>
                </a:ln>
                <a:solidFill>
                  <a:srgbClr val="00B050"/>
                </a:solidFill>
                <a:effectLst/>
                <a:uLnTx/>
                <a:uFillTx/>
                <a:latin typeface="Segoe UI"/>
                <a:ea typeface="+mn-ea"/>
                <a:cs typeface="+mn-cs"/>
              </a:rPr>
              <a:t>Custom script extensions, globally unique naming context, and complex dependencies. </a:t>
            </a:r>
            <a:r>
              <a:rPr kumimoji="0" lang="en-US" sz="2400" b="0" i="0" u="none" strike="noStrike" kern="1200" cap="none" spc="0" normalizeH="0" baseline="0" noProof="0" dirty="0">
                <a:ln>
                  <a:noFill/>
                </a:ln>
                <a:solidFill>
                  <a:srgbClr val="00B050"/>
                </a:solidFill>
                <a:effectLst/>
                <a:uLnTx/>
                <a:uFillTx/>
                <a:latin typeface="Segoe UI"/>
                <a:ea typeface="+mn-ea"/>
                <a:cs typeface="+mn-cs"/>
                <a:sym typeface="Wingdings" panose="05000000000000000000" pitchFamily="2" charset="2"/>
              </a:rPr>
              <a:t></a:t>
            </a:r>
            <a:r>
              <a:rPr kumimoji="0" lang="en-US" sz="2400" b="0" i="0" u="none" strike="noStrike" kern="1200" cap="none" spc="0" normalizeH="0" baseline="0" noProof="0" dirty="0">
                <a:ln>
                  <a:noFill/>
                </a:ln>
                <a:solidFill>
                  <a:srgbClr val="00B050"/>
                </a:solidFill>
                <a:effectLst/>
                <a:uLnTx/>
                <a:uFillTx/>
                <a:latin typeface="Segoe UI"/>
                <a:ea typeface="+mn-ea"/>
                <a:cs typeface="+mn-cs"/>
              </a:rPr>
              <a:t> </a:t>
            </a:r>
          </a:p>
        </p:txBody>
      </p:sp>
    </p:spTree>
    <p:extLst>
      <p:ext uri="{BB962C8B-B14F-4D97-AF65-F5344CB8AC3E}">
        <p14:creationId xmlns:p14="http://schemas.microsoft.com/office/powerpoint/2010/main" val="27786648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92918"/>
          </a:xfrm>
        </p:spPr>
        <p:txBody>
          <a:bodyPr/>
          <a:lstStyle/>
          <a:p>
            <a:r>
              <a:rPr lang="en-US" dirty="0"/>
              <a:t>ARM Advanced Feature:</a:t>
            </a:r>
            <a:br>
              <a:rPr lang="en-US" dirty="0"/>
            </a:br>
            <a:r>
              <a:rPr lang="en-US" sz="6000" dirty="0">
                <a:solidFill>
                  <a:srgbClr val="FFC000"/>
                </a:solidFill>
              </a:rPr>
              <a:t>Linked Templates</a:t>
            </a:r>
            <a:endParaRPr lang="en-US" dirty="0">
              <a:solidFill>
                <a:srgbClr val="FFC000"/>
              </a:solidFill>
            </a:endParaRPr>
          </a:p>
        </p:txBody>
      </p:sp>
    </p:spTree>
    <p:extLst>
      <p:ext uri="{BB962C8B-B14F-4D97-AF65-F5344CB8AC3E}">
        <p14:creationId xmlns:p14="http://schemas.microsoft.com/office/powerpoint/2010/main" val="19364573"/>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669"/>
            <a:ext cx="10515600" cy="1325563"/>
          </a:xfrm>
        </p:spPr>
        <p:txBody>
          <a:bodyPr/>
          <a:lstStyle/>
          <a:p>
            <a:r>
              <a:rPr lang="en-US" dirty="0">
                <a:latin typeface="Segoe UI Light" panose="020B0502040204020203" pitchFamily="34" charset="0"/>
                <a:cs typeface="Segoe UI Light" panose="020B0502040204020203" pitchFamily="34" charset="0"/>
              </a:rPr>
              <a:t>Linked/Nested Templates</a:t>
            </a:r>
          </a:p>
        </p:txBody>
      </p:sp>
      <p:sp>
        <p:nvSpPr>
          <p:cNvPr id="3" name="Content Placeholder 2"/>
          <p:cNvSpPr>
            <a:spLocks noGrp="1"/>
          </p:cNvSpPr>
          <p:nvPr>
            <p:ph idx="1"/>
          </p:nvPr>
        </p:nvSpPr>
        <p:spPr>
          <a:xfrm>
            <a:off x="838200" y="1524150"/>
            <a:ext cx="10515600" cy="5050514"/>
          </a:xfrm>
        </p:spPr>
        <p:txBody>
          <a:bodyPr>
            <a:normAutofit fontScale="85000" lnSpcReduction="20000"/>
          </a:bodyPr>
          <a:lstStyle/>
          <a:p>
            <a:r>
              <a:rPr lang="en-US" sz="3600" dirty="0">
                <a:latin typeface="Segoe UI Light" panose="020B0502040204020203" pitchFamily="34" charset="0"/>
                <a:cs typeface="Segoe UI Light" panose="020B0502040204020203" pitchFamily="34" charset="0"/>
              </a:rPr>
              <a:t>Useful for “separation of duties” (e.g. network team responsible for network templates, </a:t>
            </a:r>
            <a:r>
              <a:rPr lang="en-US" sz="3600" dirty="0" err="1">
                <a:latin typeface="Segoe UI Light" panose="020B0502040204020203" pitchFamily="34" charset="0"/>
                <a:cs typeface="Segoe UI Light" panose="020B0502040204020203" pitchFamily="34" charset="0"/>
              </a:rPr>
              <a:t>etc</a:t>
            </a:r>
            <a:r>
              <a:rPr lang="en-US" sz="3600" dirty="0">
                <a:latin typeface="Segoe UI Light" panose="020B0502040204020203" pitchFamily="34" charset="0"/>
                <a:cs typeface="Segoe UI Light" panose="020B0502040204020203" pitchFamily="34" charset="0"/>
              </a:rPr>
              <a:t>)</a:t>
            </a:r>
          </a:p>
          <a:p>
            <a:r>
              <a:rPr lang="en-US" sz="3600" dirty="0">
                <a:latin typeface="Segoe UI Light" panose="020B0502040204020203" pitchFamily="34" charset="0"/>
                <a:cs typeface="Segoe UI Light" panose="020B0502040204020203" pitchFamily="34" charset="0"/>
              </a:rPr>
              <a:t>Linked templates </a:t>
            </a:r>
            <a:r>
              <a:rPr lang="en-US" sz="3600" dirty="0">
                <a:highlight>
                  <a:srgbClr val="FFFF00"/>
                </a:highlight>
                <a:latin typeface="Segoe UI Light" panose="020B0502040204020203" pitchFamily="34" charset="0"/>
                <a:cs typeface="Segoe UI Light" panose="020B0502040204020203" pitchFamily="34" charset="0"/>
              </a:rPr>
              <a:t>cannot be local</a:t>
            </a:r>
            <a:r>
              <a:rPr lang="en-US" sz="3600" dirty="0">
                <a:latin typeface="Segoe UI Light" panose="020B0502040204020203" pitchFamily="34" charset="0"/>
                <a:cs typeface="Segoe UI Light" panose="020B0502040204020203" pitchFamily="34" charset="0"/>
              </a:rPr>
              <a:t>. </a:t>
            </a:r>
          </a:p>
          <a:p>
            <a:r>
              <a:rPr lang="en-US" sz="3600" dirty="0">
                <a:latin typeface="Segoe UI Light" panose="020B0502040204020203" pitchFamily="34" charset="0"/>
                <a:cs typeface="Segoe UI Light" panose="020B0502040204020203" pitchFamily="34" charset="0"/>
              </a:rPr>
              <a:t>Linked templates must be ‘staged’ at an http endpoint for the Azure Resource Manager to access them.</a:t>
            </a:r>
          </a:p>
          <a:p>
            <a:r>
              <a:rPr lang="en-US" sz="3600" dirty="0">
                <a:latin typeface="Segoe UI Light" panose="020B0502040204020203" pitchFamily="34" charset="0"/>
                <a:cs typeface="Segoe UI Light" panose="020B0502040204020203" pitchFamily="34" charset="0"/>
              </a:rPr>
              <a:t>Use a storage account or git repo for staging</a:t>
            </a:r>
          </a:p>
          <a:p>
            <a:r>
              <a:rPr lang="en-US" sz="3600" dirty="0">
                <a:latin typeface="Segoe UI Light" panose="020B0502040204020203" pitchFamily="34" charset="0"/>
                <a:cs typeface="Segoe UI Light" panose="020B0502040204020203" pitchFamily="34" charset="0"/>
              </a:rPr>
              <a:t>You can pass parameters directly to the linked template as you would the parent template</a:t>
            </a:r>
          </a:p>
          <a:p>
            <a:pPr marL="0" indent="0">
              <a:buNone/>
            </a:pPr>
            <a:r>
              <a:rPr lang="en-US" sz="2600" dirty="0">
                <a:latin typeface="Courier New" panose="02070309020205020404" pitchFamily="49" charset="0"/>
                <a:cs typeface="Courier New" panose="02070309020205020404" pitchFamily="49" charset="0"/>
              </a:rPr>
              <a:t>{</a:t>
            </a:r>
          </a:p>
          <a:p>
            <a:pPr marL="457200" lvl="1" indent="0">
              <a:buNone/>
            </a:pPr>
            <a:r>
              <a:rPr lang="en-US" sz="2200" dirty="0">
                <a:latin typeface="Courier New" panose="02070309020205020404" pitchFamily="49" charset="0"/>
                <a:cs typeface="Courier New" panose="02070309020205020404" pitchFamily="49" charset="0"/>
              </a:rPr>
              <a:t>"type": "</a:t>
            </a:r>
            <a:r>
              <a:rPr lang="en-US" sz="2200" dirty="0" err="1">
                <a:latin typeface="Courier New" panose="02070309020205020404" pitchFamily="49" charset="0"/>
                <a:cs typeface="Courier New" panose="02070309020205020404" pitchFamily="49" charset="0"/>
              </a:rPr>
              <a:t>Microsoft.Resources</a:t>
            </a:r>
            <a:r>
              <a:rPr lang="en-US" sz="2200" dirty="0">
                <a:latin typeface="Courier New" panose="02070309020205020404" pitchFamily="49" charset="0"/>
                <a:cs typeface="Courier New" panose="02070309020205020404" pitchFamily="49" charset="0"/>
              </a:rPr>
              <a:t>/deployments",</a:t>
            </a:r>
          </a:p>
          <a:p>
            <a:pPr marL="457200" lvl="1" indent="0">
              <a:buNone/>
            </a:pPr>
            <a:r>
              <a:rPr lang="en-US" sz="2200" dirty="0">
                <a:latin typeface="Courier New" panose="02070309020205020404" pitchFamily="49" charset="0"/>
                <a:cs typeface="Courier New" panose="02070309020205020404" pitchFamily="49" charset="0"/>
              </a:rPr>
              <a:t>…</a:t>
            </a:r>
          </a:p>
          <a:p>
            <a:pPr marL="0" indent="0">
              <a:buNone/>
            </a:pPr>
            <a:r>
              <a:rPr lang="en-US" sz="2600" dirty="0">
                <a:latin typeface="Courier New" panose="02070309020205020404" pitchFamily="49" charset="0"/>
                <a:cs typeface="Courier New" panose="02070309020205020404" pitchFamily="49" charset="0"/>
              </a:rPr>
              <a:t>}</a:t>
            </a:r>
            <a:endParaRPr lang="en-US" sz="1700" dirty="0">
              <a:hlinkClick r:id="" action="ppaction://noaction"/>
            </a:endParaRPr>
          </a:p>
          <a:p>
            <a:pPr marL="0" indent="0">
              <a:buNone/>
            </a:pPr>
            <a:r>
              <a:rPr lang="en-US" sz="1700" dirty="0">
                <a:hlinkClick r:id="" action="ppaction://noaction"/>
              </a:rPr>
              <a:t>https://docs.microsoft.com/en-us/azure/azure-resource-manager/resource-group-template-functions-deployment</a:t>
            </a:r>
            <a:endParaRPr lang="en-US" sz="1700" dirty="0"/>
          </a:p>
        </p:txBody>
      </p:sp>
    </p:spTree>
    <p:extLst>
      <p:ext uri="{BB962C8B-B14F-4D97-AF65-F5344CB8AC3E}">
        <p14:creationId xmlns:p14="http://schemas.microsoft.com/office/powerpoint/2010/main" val="18721488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a:blip r:embed="rId3"/>
          <a:stretch>
            <a:fillRect/>
          </a:stretch>
        </p:blipFill>
        <p:spPr>
          <a:xfrm>
            <a:off x="1102289" y="263956"/>
            <a:ext cx="9839195" cy="6394924"/>
          </a:xfrm>
          <a:prstGeom prst="rect">
            <a:avLst/>
          </a:prstGeom>
        </p:spPr>
      </p:pic>
      <p:sp>
        <p:nvSpPr>
          <p:cNvPr id="2" name="TextBox 1">
            <a:extLst>
              <a:ext uri="{FF2B5EF4-FFF2-40B4-BE49-F238E27FC236}">
                <a16:creationId xmlns:a16="http://schemas.microsoft.com/office/drawing/2014/main" id="{416E9F24-8076-4AE0-80FB-F1BBB8506C5E}"/>
              </a:ext>
            </a:extLst>
          </p:cNvPr>
          <p:cNvSpPr txBox="1"/>
          <p:nvPr/>
        </p:nvSpPr>
        <p:spPr>
          <a:xfrm rot="16200000">
            <a:off x="-2622050" y="2915867"/>
            <a:ext cx="6319485" cy="1015663"/>
          </a:xfrm>
          <a:prstGeom prst="rect">
            <a:avLst/>
          </a:prstGeom>
          <a:noFill/>
        </p:spPr>
        <p:txBody>
          <a:bodyPr wrap="square" rtlCol="0">
            <a:spAutoFit/>
          </a:bodyPr>
          <a:lstStyle/>
          <a:p>
            <a:pPr algn="r"/>
            <a:r>
              <a:rPr lang="en-US" sz="6000" dirty="0">
                <a:latin typeface="Segoe UI Light" panose="020B0502040204020203" pitchFamily="34" charset="0"/>
                <a:cs typeface="Segoe UI Light" panose="020B0502040204020203" pitchFamily="34" charset="0"/>
              </a:rPr>
              <a:t>Example</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002732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What about linking to “private” templates?</a:t>
            </a:r>
          </a:p>
        </p:txBody>
      </p:sp>
      <p:sp>
        <p:nvSpPr>
          <p:cNvPr id="3" name="Content Placeholder 2"/>
          <p:cNvSpPr>
            <a:spLocks noGrp="1"/>
          </p:cNvSpPr>
          <p:nvPr>
            <p:ph idx="1"/>
          </p:nvPr>
        </p:nvSpPr>
        <p:spPr/>
        <p:txBody>
          <a:bodyPr>
            <a:normAutofit/>
          </a:bodyPr>
          <a:lstStyle/>
          <a:p>
            <a:r>
              <a:rPr lang="en-US" dirty="0">
                <a:latin typeface="Segoe UI Light" panose="020B0502040204020203" pitchFamily="34" charset="0"/>
                <a:cs typeface="Segoe UI Light" panose="020B0502040204020203" pitchFamily="34" charset="0"/>
              </a:rPr>
              <a:t>We can do this with a SAS token!</a:t>
            </a:r>
          </a:p>
          <a:p>
            <a:r>
              <a:rPr lang="en-US" dirty="0">
                <a:latin typeface="Segoe UI Light" panose="020B0502040204020203" pitchFamily="34" charset="0"/>
                <a:cs typeface="Segoe UI Light" panose="020B0502040204020203" pitchFamily="34" charset="0"/>
              </a:rPr>
              <a:t>Generate a SAS token on the container where your “private” template will be staged.</a:t>
            </a:r>
          </a:p>
          <a:p>
            <a:r>
              <a:rPr lang="en-US" dirty="0">
                <a:latin typeface="Segoe UI Light" panose="020B0502040204020203" pitchFamily="34" charset="0"/>
                <a:cs typeface="Segoe UI Light" panose="020B0502040204020203" pitchFamily="34" charset="0"/>
              </a:rPr>
              <a:t>Pass the blob container URL &amp; SAS token as parameters</a:t>
            </a:r>
          </a:p>
          <a:p>
            <a:r>
              <a:rPr lang="en-US" dirty="0">
                <a:latin typeface="Segoe UI Light" panose="020B0502040204020203" pitchFamily="34" charset="0"/>
                <a:cs typeface="Segoe UI Light" panose="020B0502040204020203" pitchFamily="34" charset="0"/>
              </a:rPr>
              <a:t>Concatenate the container URL, template filename, and SAS token to construct the </a:t>
            </a:r>
            <a:r>
              <a:rPr lang="en-US" dirty="0" err="1">
                <a:latin typeface="Segoe UI Light" panose="020B0502040204020203" pitchFamily="34" charset="0"/>
                <a:cs typeface="Segoe UI Light" panose="020B0502040204020203" pitchFamily="34" charset="0"/>
              </a:rPr>
              <a:t>templateLink</a:t>
            </a:r>
            <a:r>
              <a:rPr lang="en-US" dirty="0">
                <a:latin typeface="Segoe UI Light" panose="020B0502040204020203" pitchFamily="34" charset="0"/>
                <a:cs typeface="Segoe UI Light" panose="020B0502040204020203" pitchFamily="34" charset="0"/>
              </a:rPr>
              <a:t> URI property</a:t>
            </a:r>
          </a:p>
          <a:p>
            <a:pPr lvl="1"/>
            <a:endParaRPr lang="en-US" dirty="0"/>
          </a:p>
          <a:p>
            <a:pPr marL="0" indent="0">
              <a:buNone/>
            </a:pPr>
            <a:r>
              <a:rPr lang="en-US" sz="2000" dirty="0">
                <a:hlinkClick r:id="rId3"/>
              </a:rPr>
              <a:t>https://docs.microsoft.com/en-us/azure/azure-resource-manager/resource-group-linked-templates</a:t>
            </a:r>
          </a:p>
          <a:p>
            <a:pPr marL="0" indent="0">
              <a:buNone/>
            </a:pPr>
            <a:r>
              <a:rPr lang="en-US" sz="2000" dirty="0">
                <a:hlinkClick r:id="rId4"/>
              </a:rPr>
              <a:t>https://docs.microsoft.com/en-us/azure/storage/storage-dotnet-shared-access-signature-part-1</a:t>
            </a:r>
            <a:endParaRPr lang="en-US" sz="2000" dirty="0"/>
          </a:p>
        </p:txBody>
      </p:sp>
    </p:spTree>
    <p:extLst>
      <p:ext uri="{BB962C8B-B14F-4D97-AF65-F5344CB8AC3E}">
        <p14:creationId xmlns:p14="http://schemas.microsoft.com/office/powerpoint/2010/main" val="392071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3917804"/>
          </a:xfrm>
        </p:spPr>
        <p:txBody>
          <a:bodyPr/>
          <a:lstStyle/>
          <a:p>
            <a:r>
              <a:rPr lang="en-US" dirty="0"/>
              <a:t>Pull out the </a:t>
            </a:r>
            <a:r>
              <a:rPr lang="en-US" dirty="0" err="1"/>
              <a:t>VNet</a:t>
            </a:r>
            <a:r>
              <a:rPr lang="en-US" dirty="0"/>
              <a:t> &amp; NSG into their own template</a:t>
            </a:r>
          </a:p>
          <a:p>
            <a:r>
              <a:rPr lang="en-US" dirty="0"/>
              <a:t>Keep the VM (and its dependencies– NIC, PIP, </a:t>
            </a:r>
            <a:r>
              <a:rPr lang="en-US" dirty="0" err="1"/>
              <a:t>etc</a:t>
            </a:r>
            <a:r>
              <a:rPr lang="en-US" dirty="0"/>
              <a:t>) in its own template</a:t>
            </a:r>
          </a:p>
          <a:p>
            <a:r>
              <a:rPr lang="en-US" dirty="0"/>
              <a:t>Create a new “master” template that calls the Networking template, then the VM template</a:t>
            </a:r>
          </a:p>
          <a:p>
            <a:pPr marL="0" indent="0">
              <a:buNone/>
            </a:pPr>
            <a:endParaRPr lang="en-US" dirty="0"/>
          </a:p>
        </p:txBody>
      </p:sp>
      <p:sp>
        <p:nvSpPr>
          <p:cNvPr id="3" name="Title 2"/>
          <p:cNvSpPr>
            <a:spLocks noGrp="1"/>
          </p:cNvSpPr>
          <p:nvPr>
            <p:ph type="title"/>
          </p:nvPr>
        </p:nvSpPr>
        <p:spPr/>
        <p:txBody>
          <a:bodyPr/>
          <a:lstStyle/>
          <a:p>
            <a:r>
              <a:rPr lang="en-US" dirty="0"/>
              <a:t>Challenge #12</a:t>
            </a:r>
            <a:br>
              <a:rPr lang="en-US" dirty="0"/>
            </a:br>
            <a:r>
              <a:rPr lang="en-US" sz="3600" dirty="0">
                <a:solidFill>
                  <a:srgbClr val="0078D7"/>
                </a:solidFill>
              </a:rPr>
              <a:t>Break it up!</a:t>
            </a:r>
            <a:endParaRPr lang="en-US" dirty="0">
              <a:solidFill>
                <a:srgbClr val="0078D7"/>
              </a:solidFill>
            </a:endParaRPr>
          </a:p>
        </p:txBody>
      </p:sp>
    </p:spTree>
    <p:extLst>
      <p:ext uri="{BB962C8B-B14F-4D97-AF65-F5344CB8AC3E}">
        <p14:creationId xmlns:p14="http://schemas.microsoft.com/office/powerpoint/2010/main" val="3463141000"/>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4841647"/>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1.xml><?xml version="1.0" encoding="utf-8"?>
<a:theme xmlns:a="http://schemas.openxmlformats.org/drawingml/2006/main" name="Azure Medium">
  <a:themeElements>
    <a:clrScheme name="Custom 2">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FFFFFF"/>
      </a:hlink>
      <a:folHlink>
        <a:srgbClr val="00B0F0"/>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3.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14.xml><?xml version="1.0" encoding="utf-8"?>
<a:theme xmlns:a="http://schemas.openxmlformats.org/drawingml/2006/main" name="2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5.xml><?xml version="1.0" encoding="utf-8"?>
<a:theme xmlns:a="http://schemas.openxmlformats.org/drawingml/2006/main" name="3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6.xml><?xml version="1.0" encoding="utf-8"?>
<a:theme xmlns:a="http://schemas.openxmlformats.org/drawingml/2006/main" name="4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7.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05.potx" id="{1DDE26AD-FCDB-497F-934C-DE1647EF5047}" vid="{CBF047EE-8A2D-4DFD-80E1-D9926FB95026}"/>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5.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DA3E9A10-DA9F-4DD8-B50B-5232D30DCC33}" vid="{851D39C6-C268-4F1F-9399-A4174C5AF8C5}"/>
    </a:ext>
  </a:extLst>
</a:theme>
</file>

<file path=ppt/theme/theme6.xml><?xml version="1.0" encoding="utf-8"?>
<a:theme xmlns:a="http://schemas.openxmlformats.org/drawingml/2006/main" name="Content Slides - Light">
  <a:themeElements>
    <a:clrScheme name="VS Studio 11_Light">
      <a:dk1>
        <a:srgbClr val="000000"/>
      </a:dk1>
      <a:lt1>
        <a:srgbClr val="FFFFFF"/>
      </a:lt1>
      <a:dk2>
        <a:srgbClr val="68217A"/>
      </a:dk2>
      <a:lt2>
        <a:srgbClr val="505050"/>
      </a:lt2>
      <a:accent1>
        <a:srgbClr val="68217A"/>
      </a:accent1>
      <a:accent2>
        <a:srgbClr val="00188F"/>
      </a:accent2>
      <a:accent3>
        <a:srgbClr val="BAD80A"/>
      </a:accent3>
      <a:accent4>
        <a:srgbClr val="00BCF2"/>
      </a:accent4>
      <a:accent5>
        <a:srgbClr val="FF8C00"/>
      </a:accent5>
      <a:accent6>
        <a:srgbClr val="009E49"/>
      </a:accent6>
      <a:hlink>
        <a:srgbClr val="00BCF2"/>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lnSpc>
            <a:spcPct val="90000"/>
          </a:lnSpc>
          <a:spcBef>
            <a:spcPct val="0"/>
          </a:spcBef>
          <a:spcAft>
            <a:spcPct val="0"/>
          </a:spcAft>
          <a:defRPr sz="2000" spc="-5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sz="2400" spc="-7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STB Product Families 2013">
  <a:themeElements>
    <a:clrScheme name="Custom 2">
      <a:dk1>
        <a:srgbClr val="000000"/>
      </a:dk1>
      <a:lt1>
        <a:srgbClr val="FFFFFF"/>
      </a:lt1>
      <a:dk2>
        <a:srgbClr val="505050"/>
      </a:dk2>
      <a:lt2>
        <a:srgbClr val="D2D2D2"/>
      </a:lt2>
      <a:accent1>
        <a:srgbClr val="008272"/>
      </a:accent1>
      <a:accent2>
        <a:srgbClr val="0072C6"/>
      </a:accent2>
      <a:accent3>
        <a:srgbClr val="00188F"/>
      </a:accent3>
      <a:accent4>
        <a:srgbClr val="002050"/>
      </a:accent4>
      <a:accent5>
        <a:srgbClr val="BA141A"/>
      </a:accent5>
      <a:accent6>
        <a:srgbClr val="4668C5"/>
      </a:accent6>
      <a:hlink>
        <a:srgbClr val="277D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loud and Enterprise Products Template July 2013.potx" id="{D758CEDE-5CA6-4C03-87FE-218944EC3508}" vid="{06B439C2-CBAA-4105-8305-59DB90A14B7A}"/>
    </a:ext>
  </a:extLst>
</a:theme>
</file>

<file path=ppt/theme/theme8.xml><?xml version="1.0" encoding="utf-8"?>
<a:theme xmlns:a="http://schemas.openxmlformats.org/drawingml/2006/main" name="6_7-30269_Server &amp; Tools Business_16x9">
  <a:themeElements>
    <a:clrScheme name="Custom 9">
      <a:dk1>
        <a:srgbClr val="505050"/>
      </a:dk1>
      <a:lt1>
        <a:srgbClr val="FFFFFF"/>
      </a:lt1>
      <a:dk2>
        <a:srgbClr val="505050"/>
      </a:dk2>
      <a:lt2>
        <a:srgbClr val="969696"/>
      </a:lt2>
      <a:accent1>
        <a:srgbClr val="002050"/>
      </a:accent1>
      <a:accent2>
        <a:srgbClr val="0072C6"/>
      </a:accent2>
      <a:accent3>
        <a:srgbClr val="442359"/>
      </a:accent3>
      <a:accent4>
        <a:srgbClr val="68217A"/>
      </a:accent4>
      <a:accent5>
        <a:srgbClr val="DC3C00"/>
      </a:accent5>
      <a:accent6>
        <a:srgbClr val="FF8C00"/>
      </a:accent6>
      <a:hlink>
        <a:srgbClr val="0072C5"/>
      </a:hlink>
      <a:folHlink>
        <a:srgbClr val="96969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eople-Centric IT Customer Conversation Deck - Full Deck 2 Oct_v03.pptx" id="{CDD58DAD-3C0C-4EE5-BCF6-8EEC9E02A637}" vid="{142E583D-6DCD-4F9B-876C-242AC5EFF6D0}"/>
    </a:ext>
  </a:extLst>
</a:theme>
</file>

<file path=ppt/theme/theme9.xml><?xml version="1.0" encoding="utf-8"?>
<a:theme xmlns:a="http://schemas.openxmlformats.org/drawingml/2006/main" name="2_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30e9df3-be65-4c73-a93b-d1236ebd677e"/>
    <lcf76f155ced4ddcb4097134ff3c332f xmlns="d5681aaf-e75d-4680-b6a5-67eaf1333073">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D60DD8F652F1944BE71621823B93445" ma:contentTypeVersion="11" ma:contentTypeDescription="Create a new document." ma:contentTypeScope="" ma:versionID="33f7ef286947354d8492d94aadedf452">
  <xsd:schema xmlns:xsd="http://www.w3.org/2001/XMLSchema" xmlns:xs="http://www.w3.org/2001/XMLSchema" xmlns:p="http://schemas.microsoft.com/office/2006/metadata/properties" xmlns:ns2="d5681aaf-e75d-4680-b6a5-67eaf1333073" xmlns:ns3="230e9df3-be65-4c73-a93b-d1236ebd677e" targetNamespace="http://schemas.microsoft.com/office/2006/metadata/properties" ma:root="true" ma:fieldsID="df4181afb250f167539a23d090a4792a" ns2:_="" ns3:_="">
    <xsd:import namespace="d5681aaf-e75d-4680-b6a5-67eaf1333073"/>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681aaf-e75d-4680-b6a5-67eaf13330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b6b72968-36bd-4383-8b6e-1cc99c113b15}" ma:internalName="TaxCatchAll" ma:showField="CatchAllData" ma:web="15d470b8-ee0f-4c7c-b3dd-47210eefc9b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CBCF8EE-F7A9-4041-926B-7DD7A41378BA}">
  <ds:schemaRefs>
    <ds:schemaRef ds:uri="http://schemas.microsoft.com/office/2006/metadata/properties"/>
    <ds:schemaRef ds:uri="http://schemas.microsoft.com/office/infopath/2007/PartnerControls"/>
    <ds:schemaRef ds:uri="230e9df3-be65-4c73-a93b-d1236ebd677e"/>
    <ds:schemaRef ds:uri="d5681aaf-e75d-4680-b6a5-67eaf1333073"/>
  </ds:schemaRefs>
</ds:datastoreItem>
</file>

<file path=customXml/itemProps2.xml><?xml version="1.0" encoding="utf-8"?>
<ds:datastoreItem xmlns:ds="http://schemas.openxmlformats.org/officeDocument/2006/customXml" ds:itemID="{E2D8C8E8-07D4-4D3A-BA88-1D305FF7987C}">
  <ds:schemaRefs>
    <ds:schemaRef ds:uri="http://schemas.microsoft.com/sharepoint/v3/contenttype/forms"/>
  </ds:schemaRefs>
</ds:datastoreItem>
</file>

<file path=customXml/itemProps3.xml><?xml version="1.0" encoding="utf-8"?>
<ds:datastoreItem xmlns:ds="http://schemas.openxmlformats.org/officeDocument/2006/customXml" ds:itemID="{2DC91F85-1E54-4E36-B866-82EAC7BD6E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5681aaf-e75d-4680-b6a5-67eaf1333073"/>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9403</Words>
  <Application>Microsoft Office PowerPoint</Application>
  <PresentationFormat>Widescreen</PresentationFormat>
  <Paragraphs>1027</Paragraphs>
  <Slides>99</Slides>
  <Notes>95</Notes>
  <HiddenSlides>11</HiddenSlides>
  <MMClips>0</MMClips>
  <ScaleCrop>false</ScaleCrop>
  <HeadingPairs>
    <vt:vector size="6" baseType="variant">
      <vt:variant>
        <vt:lpstr>Fonts Used</vt:lpstr>
      </vt:variant>
      <vt:variant>
        <vt:i4>14</vt:i4>
      </vt:variant>
      <vt:variant>
        <vt:lpstr>Theme</vt:lpstr>
      </vt:variant>
      <vt:variant>
        <vt:i4>17</vt:i4>
      </vt:variant>
      <vt:variant>
        <vt:lpstr>Slide Titles</vt:lpstr>
      </vt:variant>
      <vt:variant>
        <vt:i4>99</vt:i4>
      </vt:variant>
    </vt:vector>
  </HeadingPairs>
  <TitlesOfParts>
    <vt:vector size="130" baseType="lpstr">
      <vt:lpstr>Arial</vt:lpstr>
      <vt:lpstr>Calibri</vt:lpstr>
      <vt:lpstr>Calibri Light</vt:lpstr>
      <vt:lpstr>Consolas</vt:lpstr>
      <vt:lpstr>Courier New</vt:lpstr>
      <vt:lpstr>Gill Sans MT</vt:lpstr>
      <vt:lpstr>Lucida Console</vt:lpstr>
      <vt:lpstr>Lucida Grande</vt:lpstr>
      <vt:lpstr>Segoe Pro</vt:lpstr>
      <vt:lpstr>Segoe UI</vt:lpstr>
      <vt:lpstr>Segoe UI Light</vt:lpstr>
      <vt:lpstr>Segoe UI Semibold</vt:lpstr>
      <vt:lpstr>Segoe UI Semilight</vt:lpstr>
      <vt:lpstr>Wingdings</vt:lpstr>
      <vt:lpstr>Office Theme</vt:lpstr>
      <vt:lpstr>1_Office Theme</vt:lpstr>
      <vt:lpstr>2_5-30660_TR21_BO_CT_Template</vt:lpstr>
      <vt:lpstr>1_5-30660_TR21_BO_CT_Template</vt:lpstr>
      <vt:lpstr>5-50033_TR23_BO_CT_Template</vt:lpstr>
      <vt:lpstr>Content Slides - Light</vt:lpstr>
      <vt:lpstr>STB Product Families 2013</vt:lpstr>
      <vt:lpstr>6_7-30269_Server &amp; Tools Business_16x9</vt:lpstr>
      <vt:lpstr>2_EBC_2017</vt:lpstr>
      <vt:lpstr>1_C+E Readiness Template</vt:lpstr>
      <vt:lpstr>Azure Medium</vt:lpstr>
      <vt:lpstr>5-30660_TR21_BO_CT_Template</vt:lpstr>
      <vt:lpstr>Parcel</vt:lpstr>
      <vt:lpstr>2_C+E Readiness Template</vt:lpstr>
      <vt:lpstr>3_5-30660_TR21_BO_CT_Template</vt:lpstr>
      <vt:lpstr>4_5-30660_TR21_BO_CT_Template</vt:lpstr>
      <vt:lpstr>WHITE TEMPLATE</vt:lpstr>
      <vt:lpstr>Infrastructure as Code: ARM Templates with Bicep</vt:lpstr>
      <vt:lpstr>PowerPoint Presentation</vt:lpstr>
      <vt:lpstr>Challenge #0 Get your machines ready!</vt:lpstr>
      <vt:lpstr>PowerPoint Presentation</vt:lpstr>
      <vt:lpstr>What is Infrastructure as Code?</vt:lpstr>
      <vt:lpstr>What is Infrastructure as Code?</vt:lpstr>
      <vt:lpstr>What is Infrastructure as Code?</vt:lpstr>
      <vt:lpstr>Why use Infrastructure as Code?</vt:lpstr>
      <vt:lpstr>Why use Infrastructure as Code?</vt:lpstr>
      <vt:lpstr>Infrastructure as Code Three major parts</vt:lpstr>
      <vt:lpstr>PowerPoint Presentation</vt:lpstr>
      <vt:lpstr>PowerPoint Presentation</vt:lpstr>
      <vt:lpstr>PowerPoint Presentation</vt:lpstr>
      <vt:lpstr>PowerPoint Presentation</vt:lpstr>
      <vt:lpstr>Azure Resource Manager Overview</vt:lpstr>
      <vt:lpstr>How Azure is Organized</vt:lpstr>
      <vt:lpstr>How Azure is Organized Resource Groups</vt:lpstr>
      <vt:lpstr>How Azure is Organized Resource Group Lifecycle</vt:lpstr>
      <vt:lpstr>PowerPoint Presentation</vt:lpstr>
      <vt:lpstr>How Azure is Organized Access Control: RBAC</vt:lpstr>
      <vt:lpstr>PowerPoint Presentation</vt:lpstr>
      <vt:lpstr>How Azure Works Azure Resource Manager</vt:lpstr>
      <vt:lpstr>PowerPoint Presentation</vt:lpstr>
      <vt:lpstr>PowerPoint Presentation</vt:lpstr>
      <vt:lpstr>(Re)Introducing ARM Templates with Bicep</vt:lpstr>
      <vt:lpstr>Types of Infrastructure as Code</vt:lpstr>
      <vt:lpstr>Types of Infrastructure as Code</vt:lpstr>
      <vt:lpstr>Types of Infrastructure as Code</vt:lpstr>
      <vt:lpstr>ARM Templates “1.0” A quick review</vt:lpstr>
      <vt:lpstr>What is Bicep? For all the current ARM Template gurus</vt:lpstr>
      <vt:lpstr>How Bicep Works For Everyone</vt:lpstr>
      <vt:lpstr>How Bicep Works Under the covers</vt:lpstr>
      <vt:lpstr>Why Bicep? As opposed to ARM Templates with JSON or other IaC tools</vt:lpstr>
      <vt:lpstr>ARM Templates &amp; Bicep I say “po-TAY-to”, you say “po-TAH-to”</vt:lpstr>
      <vt:lpstr>ARM Template with JSON Revisited</vt:lpstr>
      <vt:lpstr>Let’s get a look at a Bicep template…</vt:lpstr>
      <vt:lpstr>Bicep Template Parameters</vt:lpstr>
      <vt:lpstr>Bicep Template Parameters - Examples</vt:lpstr>
      <vt:lpstr>Bicep Template Variables</vt:lpstr>
      <vt:lpstr>Bicep Template Variables - Examples</vt:lpstr>
      <vt:lpstr>Bicep Template Resources</vt:lpstr>
      <vt:lpstr>Bicep Template Resources - Examples</vt:lpstr>
      <vt:lpstr>Bicep Template Deployment Revisited</vt:lpstr>
      <vt:lpstr>Challenge #1 Create a “Hello World” Bicep template</vt:lpstr>
      <vt:lpstr>Template Development with Bicep</vt:lpstr>
      <vt:lpstr>ARM Templates Recap</vt:lpstr>
      <vt:lpstr>Template Development Bicep Commands</vt:lpstr>
      <vt:lpstr>Template Development Debugging</vt:lpstr>
      <vt:lpstr>Template Development Parameters - Revisited</vt:lpstr>
      <vt:lpstr>Template Development Parameter Files</vt:lpstr>
      <vt:lpstr>Template Development How to find template samples…</vt:lpstr>
      <vt:lpstr>Challenge #2 Expressions, Referencing resources, Parameter files</vt:lpstr>
      <vt:lpstr>Coach Warning!</vt:lpstr>
      <vt:lpstr>Challenge #2 (OLD ARM) Deploy a simple network stack</vt:lpstr>
      <vt:lpstr>ARM Template  Functions</vt:lpstr>
      <vt:lpstr>ARM Template Function: resourceGroup()</vt:lpstr>
      <vt:lpstr>Snippet: resourceGroup() in action</vt:lpstr>
      <vt:lpstr>ARM Template Function: concat()</vt:lpstr>
      <vt:lpstr>concat()…array and object function</vt:lpstr>
      <vt:lpstr>Snippet: concat() in action</vt:lpstr>
      <vt:lpstr>ARM Template Function: resourceId() </vt:lpstr>
      <vt:lpstr>ResourceID property</vt:lpstr>
      <vt:lpstr>resourceId()… The Resource Function</vt:lpstr>
      <vt:lpstr>Challenge #3 Deploy more than one resource</vt:lpstr>
      <vt:lpstr>Handling Secrets with Azure Key Vault AKA: Don’t Get Fired!</vt:lpstr>
      <vt:lpstr>Challenge #4  Let’s stay employed…</vt:lpstr>
      <vt:lpstr>ARM Template More Functions…</vt:lpstr>
      <vt:lpstr>ARM Template Function: toLower()</vt:lpstr>
      <vt:lpstr>toLower()…string function</vt:lpstr>
      <vt:lpstr>Error without toLower()</vt:lpstr>
      <vt:lpstr>Advanced Functions: Food for thought</vt:lpstr>
      <vt:lpstr>Practices to avoid. . . ( !best practices )</vt:lpstr>
      <vt:lpstr>Challenge #5 (Windows) Let’s do something real…</vt:lpstr>
      <vt:lpstr>Challenge #5 (Linux) Let’s do something real…</vt:lpstr>
      <vt:lpstr>ARM Templates: configuration management via custom script extension</vt:lpstr>
      <vt:lpstr>Challenge #6  Configure the VM</vt:lpstr>
      <vt:lpstr>ARM Templates: Implementing high availability</vt:lpstr>
      <vt:lpstr>High Availability  What does that mean?</vt:lpstr>
      <vt:lpstr>High Availability  How do you implement it?</vt:lpstr>
      <vt:lpstr>ARM Template Function: copyIndex() aka looping</vt:lpstr>
      <vt:lpstr>copyIndex()… Numeric Function</vt:lpstr>
      <vt:lpstr>PowerPoint Presentation</vt:lpstr>
      <vt:lpstr>Verbose output</vt:lpstr>
      <vt:lpstr>Can I create more meaningful names?</vt:lpstr>
      <vt:lpstr>Got it working…finally</vt:lpstr>
      <vt:lpstr>Final notes on looping with copyIndex()</vt:lpstr>
      <vt:lpstr>Challenge #7 Make it highly available!</vt:lpstr>
      <vt:lpstr>ARM Templates: Configuring a Load Balancer</vt:lpstr>
      <vt:lpstr>Challenge #9 Let in the SSH in</vt:lpstr>
      <vt:lpstr>ARM Templates: VM Scale Sets – a better way!</vt:lpstr>
      <vt:lpstr>Challenge #10 A better way to HA</vt:lpstr>
      <vt:lpstr>ARM Templates: Configuration management via custom script extension</vt:lpstr>
      <vt:lpstr>Challenge #11 Configure the VM</vt:lpstr>
      <vt:lpstr>ARM Advanced Feature: Linked Templates</vt:lpstr>
      <vt:lpstr>Linked/Nested Templates</vt:lpstr>
      <vt:lpstr>PowerPoint Presentation</vt:lpstr>
      <vt:lpstr>What about linking to “private” templates?</vt:lpstr>
      <vt:lpstr>Challenge #12 Break it up!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2018-06-19T17:34:13Z</dcterms:created>
  <dcterms:modified xsi:type="dcterms:W3CDTF">2022-06-23T13:37:37Z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2018-06-19T23:36:52.4309195Z</vt:lpwstr>
  </property>
  <property fmtid="{D5CDD505-2E9C-101B-9397-08002B2CF9AE}" pid="5" name="MSIP_Label_f42aa342-8706-4288-bd11-ebb85995028c_Name">
    <vt:lpwstr>General</vt:lpwstr>
  </property>
  <property fmtid="{D5CDD505-2E9C-101B-9397-08002B2CF9AE}" pid="6" name="MSIP_Label_f42aa342-8706-4288-bd11-ebb85995028c_Extended_MSFT_Method">
    <vt:lpwstr>Automatic</vt:lpwstr>
  </property>
  <property fmtid="{D5CDD505-2E9C-101B-9397-08002B2CF9AE}" pid="7" name="Sensitivity">
    <vt:lpwstr>General</vt:lpwstr>
  </property>
  <property fmtid="{D5CDD505-2E9C-101B-9397-08002B2CF9AE}" pid="8" name="ContentTypeId">
    <vt:lpwstr>0x0101002D60DD8F652F1944BE71621823B93445</vt:lpwstr>
  </property>
</Properties>
</file>